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7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18.xml" ContentType="application/vnd.openxmlformats-officedocument.presentationml.notesSlide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19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20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21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22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notesSlides/notesSlide23.xml" ContentType="application/vnd.openxmlformats-officedocument.presentationml.notesSlide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notesSlides/notesSlide24.xml" ContentType="application/vnd.openxmlformats-officedocument.presentationml.notesSlide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4"/>
  </p:sldMasterIdLst>
  <p:notesMasterIdLst>
    <p:notesMasterId r:id="rId88"/>
  </p:notesMasterIdLst>
  <p:sldIdLst>
    <p:sldId id="700" r:id="rId5"/>
    <p:sldId id="962" r:id="rId6"/>
    <p:sldId id="844" r:id="rId7"/>
    <p:sldId id="960" r:id="rId8"/>
    <p:sldId id="793" r:id="rId9"/>
    <p:sldId id="959" r:id="rId10"/>
    <p:sldId id="973" r:id="rId11"/>
    <p:sldId id="952" r:id="rId12"/>
    <p:sldId id="963" r:id="rId13"/>
    <p:sldId id="953" r:id="rId14"/>
    <p:sldId id="957" r:id="rId15"/>
    <p:sldId id="954" r:id="rId16"/>
    <p:sldId id="955" r:id="rId17"/>
    <p:sldId id="956" r:id="rId18"/>
    <p:sldId id="975" r:id="rId19"/>
    <p:sldId id="974" r:id="rId20"/>
    <p:sldId id="958" r:id="rId21"/>
    <p:sldId id="965" r:id="rId22"/>
    <p:sldId id="966" r:id="rId23"/>
    <p:sldId id="976" r:id="rId24"/>
    <p:sldId id="847" r:id="rId25"/>
    <p:sldId id="849" r:id="rId26"/>
    <p:sldId id="967" r:id="rId27"/>
    <p:sldId id="969" r:id="rId28"/>
    <p:sldId id="970" r:id="rId29"/>
    <p:sldId id="968" r:id="rId30"/>
    <p:sldId id="978" r:id="rId31"/>
    <p:sldId id="977" r:id="rId32"/>
    <p:sldId id="979" r:id="rId33"/>
    <p:sldId id="980" r:id="rId34"/>
    <p:sldId id="1008" r:id="rId35"/>
    <p:sldId id="982" r:id="rId36"/>
    <p:sldId id="1007" r:id="rId37"/>
    <p:sldId id="1009" r:id="rId38"/>
    <p:sldId id="1010" r:id="rId39"/>
    <p:sldId id="981" r:id="rId40"/>
    <p:sldId id="984" r:id="rId41"/>
    <p:sldId id="987" r:id="rId42"/>
    <p:sldId id="986" r:id="rId43"/>
    <p:sldId id="985" r:id="rId44"/>
    <p:sldId id="988" r:id="rId45"/>
    <p:sldId id="989" r:id="rId46"/>
    <p:sldId id="990" r:id="rId47"/>
    <p:sldId id="991" r:id="rId48"/>
    <p:sldId id="992" r:id="rId49"/>
    <p:sldId id="993" r:id="rId50"/>
    <p:sldId id="994" r:id="rId51"/>
    <p:sldId id="996" r:id="rId52"/>
    <p:sldId id="995" r:id="rId53"/>
    <p:sldId id="997" r:id="rId54"/>
    <p:sldId id="1001" r:id="rId55"/>
    <p:sldId id="1002" r:id="rId56"/>
    <p:sldId id="1000" r:id="rId57"/>
    <p:sldId id="999" r:id="rId58"/>
    <p:sldId id="1003" r:id="rId59"/>
    <p:sldId id="1004" r:id="rId60"/>
    <p:sldId id="1006" r:id="rId61"/>
    <p:sldId id="1005" r:id="rId62"/>
    <p:sldId id="1011" r:id="rId63"/>
    <p:sldId id="1013" r:id="rId64"/>
    <p:sldId id="1012" r:id="rId65"/>
    <p:sldId id="1014" r:id="rId66"/>
    <p:sldId id="1017" r:id="rId67"/>
    <p:sldId id="1016" r:id="rId68"/>
    <p:sldId id="1015" r:id="rId69"/>
    <p:sldId id="1018" r:id="rId70"/>
    <p:sldId id="1019" r:id="rId71"/>
    <p:sldId id="1020" r:id="rId72"/>
    <p:sldId id="1021" r:id="rId73"/>
    <p:sldId id="1023" r:id="rId74"/>
    <p:sldId id="1022" r:id="rId75"/>
    <p:sldId id="1024" r:id="rId76"/>
    <p:sldId id="1025" r:id="rId77"/>
    <p:sldId id="1027" r:id="rId78"/>
    <p:sldId id="1030" r:id="rId79"/>
    <p:sldId id="1029" r:id="rId80"/>
    <p:sldId id="1028" r:id="rId81"/>
    <p:sldId id="1032" r:id="rId82"/>
    <p:sldId id="1033" r:id="rId83"/>
    <p:sldId id="1031" r:id="rId84"/>
    <p:sldId id="1035" r:id="rId85"/>
    <p:sldId id="1036" r:id="rId86"/>
    <p:sldId id="770" r:id="rId87"/>
  </p:sldIdLst>
  <p:sldSz cx="12188825" cy="6858000"/>
  <p:notesSz cx="6858000" cy="9144000"/>
  <p:embeddedFontLst>
    <p:embeddedFont>
      <p:font typeface="ＭＳ Ｐゴシック" panose="020B0600070205080204" pitchFamily="34" charset="-128"/>
      <p:regular r:id="rId89"/>
    </p:embeddedFont>
    <p:embeddedFont>
      <p:font typeface="CiscoSansTT ExtraLight" panose="020B0604020202020204" charset="0"/>
      <p:regular r:id="rId90"/>
      <p:bold r:id="rId91"/>
      <p:italic r:id="rId92"/>
      <p:boldItalic r:id="rId93"/>
    </p:embeddedFont>
    <p:embeddedFont>
      <p:font typeface="CiscoSansTT Light" panose="020B0604020202020204" charset="0"/>
      <p:regular r:id="rId94"/>
      <p:bold r:id="rId95"/>
      <p:italic r:id="rId96"/>
      <p:boldItalic r:id="rId97"/>
    </p:embeddedFont>
    <p:embeddedFont>
      <p:font typeface="Segoe UI" panose="020B0502040204020203" pitchFamily="34" charset="0"/>
      <p:regular r:id="rId98"/>
      <p:bold r:id="rId99"/>
      <p:italic r:id="rId100"/>
      <p:boldItalic r:id="rId101"/>
    </p:embeddedFont>
  </p:embeddedFont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9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18A7D7-6AB0-A6B6-D83F-6BD3665CE9F8}" name="Eddy Shyu (eshyu)" initials="E(" userId="S::eshyu@cisco.com::dd2ab370-89d9-4e5e-90ae-4f1057d25b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EB"/>
    <a:srgbClr val="74BF4B"/>
    <a:srgbClr val="FBAB2C"/>
    <a:srgbClr val="E3241B"/>
    <a:srgbClr val="0051AF"/>
    <a:srgbClr val="0096FF"/>
    <a:srgbClr val="5B2D90"/>
    <a:srgbClr val="FFFFFF"/>
    <a:srgbClr val="941100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98BCB-A7B5-4ED9-BA2A-28AAA5E64CB1}" v="388" dt="2025-12-27T17:33:51.470"/>
    <p1510:client id="{211E5A15-043F-484B-AA91-AB36184574C5}" v="1325" dt="2025-12-27T16:51:45.973"/>
    <p1510:client id="{23343FC7-5030-438E-B183-EF46DC808B67}" v="169" dt="2025-12-27T13:45:53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59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16" Type="http://schemas.openxmlformats.org/officeDocument/2006/relationships/slide" Target="slides/slide12.xml"/><Relationship Id="rId107" Type="http://schemas.microsoft.com/office/2018/10/relationships/authors" Target="author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9.fntdata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2.fntdata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53 14099,'-4'4'1709,"-1"0"-1259,4 0-1,-1 0-89,2 0-90,-1-1 0,1 3 0,0 0-90,0 3-90,0-1 90,1 2-91,0 7 1,1-4 180,4 18-270,-2-12 90,2 8 0,-2-10 0,2 9 0,-2-7-90,5 13 0,-4-15 90,5 11-90,-4-14-90,5 7 90,-4-11 0,9 5 0,-6-9 0,5 1 0,-4-6 0,1 0 0,1-2 0,0-2 90,13-10-90,-10 3 0,10-9-90,-14 5 90,6-7 0,-5 3-90,7-13 0,-10 11-90,6-14 90,-7 12 90,1-5-90,-5 7-90,2-4 91,-3 6 89,2-9-90,-4 13 90,0-6 0,-1 10-90,-1-3 90,-1 5-90,0 0 0,1 3 0,0 2 0,0-1 0,0 2 0,0-2 0,0-2 90,0 4 0,0-3 90,0 4-90,0-2 90,-1 2-90,0-2 90,-1 2 90,0 0-90,0 1 0,0 0 90,-2 1 179,1 2-269,0-1 90,-1 5 0,2-2 270,-6 13-360,3-7 90,-6 15-90,6-12 90,-5 10-91,5-9 91,-6 10-90,5-11 0,-2 2 0,1-6 90,-2 1-180,1-3 90,-4 4-90,6-8 0,-3 2 0,6-5 0,-2 1 0,-1-2 0,1-1 0,-2 0 0,0-1 0,1-1 0,-1 0 0,0-1 0,1 1 0,-3-4 0,2 1-180,-4-8 90,4 5-180,-5-8 1,4 6-181,-5-4 90,6 7-719,-3-2 269,5 5-359,1 1-810,3 2-1439,1-1 1799,3-2 1619,3-6 0,-1 4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6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22 22 6453,'-6'1'3868,"0"0"-2699,1 1-359,1 0-4342,3-2 5961,1 0-1120,0 2-859,1 0-1,0 2-179,2-1 0,2 0 0,8 1 3212,-2-3-3392,14-1-90,-8-2 0,16-3 0,-12 1 0,15-4-90,13-2 90,-18 3 0,10-1 0,-31 6 0,-3 2-90,3-1 90,-4 2 0,2 0 0,-2 2-90,0 0 90,-2 1 0,1 0 0,-3-2 0,0 0 0,1 0 0,-1-1 0,0 0 0,-1 0 0,-3 2 0,1-2 0,-5 3 0,0-1 90,-3 1-90,-1 0 90,-3 1-90,-1 0 90,-2 0 0,0 2 0,-2-1 90,-8 5-90,8-3-90,-5 3 90,10-3 89,-3 2-89,4-4 0,-3 5 0,9-7-90,-1 2 90,5-5-90,2 2 0,3-2 0,6 3 0,0-3-90,10 1 90,-6-2-180,11-1 90,-8 0-89,14-2 89,-11 0-90,6-1 180,-8 2-90,6 1 90,-10 1 0,3 2 0,-12 2 0,-3 1 0,1 3 90,-3 1-90,-1-1 0,-2 2 90,-1-4 90,-4 3-91,1-3 1,-4 1 90,0-2 0,-10 3 0,3-2 0,-19 4-180,15-4 90,-9 2-90,11-3-90,-7 1-90,16-4-270,-6 1 91,17-3-721,2-2 181,2 0-2249,1-3 1528,-1 3 1,-1 0 300,-2 2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339 11 6813,'-4'3'2968,"3"-2"-1798,-1 0 2158,2-1-2878,0-3-91,-1 1 1,0-2-90,-4 1 0,-1 1 0,-2 1-90,-1 0 89,0 1-179,-2 0 90,-1 1-90,0-1 90,-1 1-180,0-1 90,0 1 0,1-1 0,0 0 0,0-1 90,-6 1-90,3 0 90,-11 2-180,10-1 90,-10 3 0,13-1-90,-3 0 0,8 0 0,2-2 0,0 1 0,3 0 90,-1 0-90,1 0 0,1 0 89,0-1 1,1 2-90,1-3 90,-1 3 0,1-1 0,0 2 0,1 1 0,0-1 90,3 2-90,-1-2 0,4 2 0,-2-2 0,3 1 0,-2-1 0,3 2-90,-2-2 0,3 0 0,-1-3 0,7 0 0,-2-2-90,12 0 90,-10 0 0,9 0 0,-11 2 0,3 0 90,-10 0-180,2 2 90,-7-2 0,0 0-90,-2-1 90,0 3 0,-2 0 0,-1 2 0,-2-1 0,-2 1 0,-1 0 0,-7 2 0,3-1 0,-11 6 0,9-5-90,-11 7 90,11-6 0,-5 4 0,7-2 0,-4 4 0,4-4 0,-5 7 0,9-9 90,-4 6-90,7-7 180,0 5-90,4-4 180,4 4-1,1-3 91,9 4-180,-2-4-90,5 1 90,0-3 0,13 2-180,-6-3 90,20 3-90,-16-6 0,6 1 0,-12-4-90,-2 1 0,-2-2-90,-2 0-180,-3-1-179,-2-1-1,-4 0-1259,1-3 180,-3 1-2519,1-2 2339,-1-2-2428,7-10 4227,-1 1 0,3-6 0,-3 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23 567 6273,'-12'11'3239,"6"-1"-2070,2-4 0,4-2-179,-1-2-361,1-2-359,4-1 0,0 0-90,3-1 180,0-2-180,0-1 89,-1 0 1,1-3 90,7-4-270,-2 0 180,12-10-180,-9 8 90,11-10-90,-12 9 90,7-7-1,-10 9 1,2-5-90,-7 9 0,0-5 0,-3 7-90,0-3 0,-2 3 90,2-3-90,0 3 90,1-6-90,-1 5 180,1-7-90,-2 6 90,0-6-180,-1 5 180,0-6-180,-1 6 90,0-5 0,0 6-90,0-2 90,0 4 0,0-3-1,0 1 1,-1-5 0,0 4 0,0 0 0,0 4-90,1-1 90,-1 0 0,1 0-90,0-1 180,0-1-180,0 1 90,-1-2-90,0 4 90,-2-2 0,1 3 0,-3-1-90,1 5 90,-2-1-90,2 1 0,-2 0-90,2-1-450,0 0 0,3 1-1798,1-3 89,0 1-1259,1 0 1889,1-5-1169,4-5 2788,1 0 0,3-4 0,-2 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153 2278 6723,'-2'6'3058,"0"-1"-1888,2-3-1,-1 1-449,1-3-91,-1 3-179,0-2 90,-1 1-1,0-1-89,-1 0-90,3-1-180,-4 1 0,2-1 90,-5-3-180,1 0-90,-2-4 0,4 1 179,-1-5-89,2 1 180,-3-10-90,3 6 0,-3-6 0,1 3 0,-1-2-90,-1-1 90,0-1-90,0-2-90,-2-10 0,3 6 0,-2-21 0,5 18 0,-1-11 0,2 13 0,0-2 0,-1 3 0,0 0 90,0 1-90,0 2 0,0 0 0,1-7 0,1 8 0,1-15 0,3 16-90,5-17 90,-2 16 0,4-7 0,-2 9 0,0 2 0,1 0 0,0 1 0,0 1 0,1 1 0,1 1 0,1 1 90,1 0-90,0-1 0,11-8 0,-5 5 0,7-7 90,-7 6-90,1 1 0,0-1 0,0 1 0,-2 0 0,0 1 0,-2-1 0,5-6 0,-5 5 0,8-12 0,-11 13 0,8-14 0,-9 12 0,8-14 89,-10 13-89,7-16 0,-9 15 90,3-16-90,-6 16 0,-1-7 0,-2 9 0,0-10 0,0 8 90,2-16 0,-2 16 0,1-14-90,-1 16 180,-1-11-180,-1 14 90,-1-4-90,0 8 90,-3-14 0,1 9-90,-2-10 90,2 12 0,-3-7 0,0 7 0,-4-11 0,2 12 90,-7-11-180,4 10 180,-9-14-90,7 10-1,-5-6 1,6 8 90,-11-15-90,10 13-90,-7-10 0,13 17 0,2-2-90,1 3-90,2-6 1,1 10-541,2-7 0,-1 10-2698,1-4 1260,-1 6-1440,1 1 1978,-2-6 1620,4-8 0,2-4 0,4-6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3"/>
    </inkml:context>
    <inkml:brush xml:id="br0">
      <inkml:brushProperty name="width" value="0.06" units="cm"/>
      <inkml:brushProperty name="height" value="0.06" units="cm"/>
      <inkml:brushProperty name="color" value="#E2231A"/>
    </inkml:brush>
  </inkml:definitions>
  <inkml:trace contextRef="#ctx0" brushRef="#br0">740 142 6183,'-5'-6'3329,"1"1"-2070,6 0 0,-2 2-179,3-5-721,-5 2 1,-1-1 0,0 0-90,1 0 90,-2 1-1,2-1 1,-3 0-90,0 0 629,-13-8-539,5 6-180,-10-5 90,7 7-90,-1 1 0,-2 1 0,-1 2 0,-2 2-90,-1 0-1,0 2 1,-1 1 0,-1 0 0,-1 2 90,-13 4-90,9 0 90,-22 8-180,22-4 180,-18 12-180,21-8 90,-17 16 0,19-10 0,-15 20-90,17-14 90,-5 10 0,11-11 90,-2 25-180,10-18 0,-1 18 90,11-23-90,2 0 90,3 0-90,17 29 89,-5-22-89,27 33 0,-15-39 0,13 8 0,-8-15 0,3-1 0,4-2 0,1-1 0,22 2 0,-14-7-89,37-2-1,-36-12 90,34-13-90,-38-2 90,26-21 0,-36 11-90,8-12 90,-20 10 0,4-15 0,-9 9 90,4-25-90,-17 23 0,-8-27 90,-8 23 179,-22-28-89,5 27 180,-29-24-180,17 29 180,-30-15-270,26 26 0,-10-5 0,18 13-90,-7-2 0,13 6-270,-7-5 0,21 9-809,0-1 449,10 4-1889,3-2-89,0 5-2789,2-2 3778,4 2 360,0 0 1259,12-5 0,-5 1 0,4-3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4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550 147 6633,'-2'-2'2609,"0"0"-1620,2-1-179,0 1-361,1-3-89,2 0-90,0-1 90,1-1 0,-1 1-1,0 2-89,-1-1 630,-3-6-540,0 4 89,-4-10-179,2 10 90,-3-6-90,1 6 90,-4-4-180,2 5-1,-4 0 1,3 3 180,-5 0-270,2 1 180,-7-1-180,7 1 0,-3 0 0,4 2 0,-1 0 90,0 1-90,-1 0-1,0 2 91,-9 3-90,5 0 0,-6 2 0,7-1 0,-5 4 0,4-2 0,-9 7-90,10-5 180,-9 7-180,10-6 180,-11 9-180,10-8 90,-11 12 0,10-9-90,-3 6 0,6-6 180,-4 9-180,5-5 90,-6 15 0,8-14 0,-4 18-90,8-15 0,0 17-90,6-17 90,5 16 0,1-18 0,9 13 0,-3-16 0,6 5 0,-4-10 0,11 5 0,-6-7 0,20 3 0,-15-9 0,23-4 0,-17-6 0,24-12 0,-21 1 0,11-9 0,-15 3-90,22-24 90,-20 16 0,15-19 0,-26 23 0,0-11 0,-7 9 90,1-19-90,-10 21 90,-6-19-1,-2 20 271,-12-17-180,2 19 0,-8-5 0,2 11 270,-24-5-360,16 8-90,-16-3 90,24 10-90,1 2-90,3 1 90,3 2-90,3 0 0,3 1-180,4 0-899,-1 2 449,2 0-1889,5 6 91,0-4-1260,5 6 2159,6-5-1169,15 0 2788,4-4 0,7-2 0,-8-5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5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308 77 7623,'6'-5'3418,"-1"1"-2339,1-1-269,-2 0-181,0 0-179,-2 0 0,0 1-1,-2 0 91,0-2-90,-1 2-90,-1-2-90,-2 3-1,-2-1 1,0 0-90,-1 1 0,0 0 0,-2 0 0,-1 1-90,-1 1 90,0 0-90,-1 2 90,-1 2-91,-1 0 1,0 2 0,-2 1 90,0 1-90,1 1 0,-2 2 0,2 1 0,0 2 0,0 2 0,1 2-90,1 2 90,0 1 0,2 2 0,-8 22 0,8-14-90,-3 15 90,10-21-90,2 0 0,3 1 90,2 0-90,3 0 0,3-1 0,2 0 0,4-1 0,4-2 0,3-1 0,18 1 0,-6-7 0,14 0 0,-12-10 0,32-11 0,-26-2 0,23-7 0,-35 1 90,9-11-90,-11 5 0,12-21 0,-21 15 0,6-21 90,-16 19 0,-3-20 89,-8 20 1,-6-8 0,-3 11 180,-13-8-90,3 9 0,-24-12-90,16 20-1,-21-5-179,23 13 0,-13-2 0,21 7 0,-2-2 0,9 2-179,-2 0-1,6 1-90,-2 0-90,6 3-899,3 0 269,-2 0-3237,0 2 2248,1-1-1619,-2 5 1979,3-5 1619,0 8 0,2-8 0,1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6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43 120 6273,'-13'2'3329,"3"-1"-2160,2 0 90,5-1-90,-1-2-719,2 0-90,4-3 0,1 0 90,2-1-1,1 0 91,1 0-90,0 0-90,0 1-1,0 1-89,0 1-90,-1 2 0,1 1 0,-1 2-90,2 2 90,2 8-90,-5-4 90,1 9-91,-6-9-89,-3 1 90,-2-3-90,-1-2 0,0 0 0,-1-1 0,-1-1 0,0-3 0,0-2 0,-3-7-90,4 0 90,-1-12-89,6 7 89,6-11 0,1 12-90,4-1 90,0 7 0,0 2 90,1 2-90,-1 3 89,-1 2 1,0 2 90,-1 4 90,0 8-180,-1-3 90,-3 13-90,-4-11 0,-6 7-90,-2-11 0,-3 2 0,2-6 0,1-2 0,-1-2 0,2-3-90,1-2 90,1-3 0,1-2-180,3-7 180,3 2-90,7-10 0,0 10 90,12-8 0,-6 12 0,5-2 90,-5 8 90,0 4-90,-4 2 180,-4 11-180,-6-3 0,-9 11-90,-1-8 90,-12 8-90,7-10 0,-11 3 0,11-10-90,-5-2 90,12-6-90,0-3 90,6-4-180,11-16 180,-1 8-90,8-10 90,-2 14 0,8 0 90,-5 4 90,10 2-90,-15 9 180,-1 11-91,-12 1 91,-11 18-180,-2-11 0,-6 6 0,4-11 0,-11 2-90,11-10 0,-7 0 0,15-10-90,2-10 90,3 0-270,6-15 0,3 9-539,13-15 89,-5 17-449,6-3-810,-7 12-3778,1 7 4048,-2 1 1709,7 7 0,-4-3 0,6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7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87 143 6453,'-11'-1'4048,"1"-2"-2609,4-3 90,1 0-90,2-1-809,0 0-180,2-1-90,5 0-90,3-1-1,3-2 361,8-3-450,-3 4 360,11-2-361,-13 9 91,4 7-180,-11 5 90,-4 17-90,-5-5-90,-10 16 0,2-14 90,-6 3-90,5-10 0,-7-1 0,5-7 0,-8-4 0,10-8 90,-4-12 0,9 1 0,4-16 0,6 12 90,11-10-90,-1 15 0,6-3 90,-5 11-90,0 1 89,-1 4-89,-1 3 0,-1 3 90,-2 2-90,-1 3 90,-3 6-90,-3-3-90,-2 2 90,-4-6-90,-2-1 90,-2-2-90,-2-2 0,-1-1-90,-8-4 90,5-1 0,-5-4-90,8-1 90,1-3-90,3-2 90,3-1-90,3-2 0,4-1 90,1-1-90,9-5 0,-2 7 90,9-5 0,-7 13 0,4 2 90,-9 8 0,-2 11 0,-6-1 0,-3 9 0,-4-5-90,-3 2 90,-2-2-90,-1 0 90,-7 1-90,6-7 0,-7 1 0,10-10-90,1-8 0,7-2 90,6-15-90,3 5 90,5-7 0,1 7 0,4-3 0,-5 8 0,1 1-90,-8 8-450,-4 8 1,-2 1-1620,-4 9-450,2-6-1438,-5 5 2248,3-7-1259,-2 3 3058,4-5 0,1 0 0,3-4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8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267 165 6183,'-6'3'3508,"1"-2"-2158,5-6-1,-1 2-180,1-4-629,0 7-90,-1-3-91,-1 2-89,1 0-90,-1-1 90,0 1 0,1 0-90,-4 1 0,1 1 0,-2 1 0,0 1-1,1 0 1,-1 2 0,0 0 0,-1 1 0,0 0 0,-1 1 0,0 1 0,-1 0-90,1 1 90,-2 1-91,1 0 271,-8 11-270,6-7-90,-6 7 90,9-8 0,1-1 0,-1 1 0,2-1 0,-1 1-90,1 1 90,0-1 0,1 0-90,0 0 90,0 1 0,-2 6 0,2-5 0,-4 13-90,5-12 0,-1 12 0,3-10 90,0 12-90,3-12 90,1 14-90,0-13 179,4 13-179,-2-13 180,3 14-180,-1-12 90,1 5 0,0-8 0,4 8-90,-1-5 90,12 12 0,-7-14 0,16 12-90,-11-14 180,17 8-90,-13-12-90,7 4 90,-10-7-90,13 5 90,-7-4-90,25 6 0,-17-9 0,32 2 0,-24-6 0,36-3 0,-30-1 0,14-4 0,-20-1 0,33-9 0,-29 3 0,26-8 0,-36 5 90,16-10-90,-13 5 0,24-15 0,-29 13 0,18-13 90,-24 13-90,18-15 90,-21 14 0,13-17-90,-17 15 90,3-7-1,-11 10-89,0-10 90,-6 6-90,-1-19 90,-8 17-90,-5-21 0,-2 20 90,-8-19-90,4 20 0,-12-19 0,8 18 0,-5-9 0,4 10 0,-7-10 0,6 9 90,-14-15-90,15 20 90,-12-10-90,14 16 0,-8-6 0,11 11 0,-5-5-180,9 8 0,-1 1-179,5 4-1170,3 2 539,0 1-3238,-2 3 2160,2-1-1710,-3 6 2159,4-6 1619,0 11 0,0-10 0,2 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79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12 81 6273,'-6'0'3778,"2"-1"-2429,3 0 181,1-3-271,3 0-450,1-2-179,0 0-90,1 1-1,-1 0-89,1 0 0,-1 1 0,1 0-91,-3 3 1,4-1-90,-1 3 0,1 1 180,5 6-270,-2 0 89,8 12-179,-7-5 180,9 15-180,-8-12-90,3 8 90,-4-8-90,-1 0 90,0 0-90,1 0 0,1 0 90,6 5-90,-4-7 0,5 4 90,-6-9-90,-1-2 0,-1-2 0,0-2 90,-2-1-90,-1-2 0,-2-1 0,3-1 0,-2-1 0,4-2 0,-1-1 0,0-2 0,2-2 90,2-2-90,0-2 0,1-1 0,2-4 0,0 0 0,0-3 0,-1 0 0,0-2 0,5-9 0,-5 7 0,8-13 0,-11 17 0,6-7 0,-9 14 0,2-3 0,-6 8 0,0 1 0,-2 4-180,0 0-90,-1 1-719,1-1 89,-3 3-5126,-1-1 4137,-3 5 90,-3 1 180,-1 3 1619,-1-1 0,4-2 0,1-2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0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231 5 11490,'-2'-3'2249,"0"1"-1889,0 2 0,0 1 89,-2-1-89,2 1 90,-1 0-180,0 0 90,-1 2-90,-2 1-1,0 0 1,0 1 270,-6 8-450,4-3 180,-9 10-180,9-8 179,-6 10-179,5-8 90,-5 14-90,6-10 180,-8 17-180,6-13 0,-3 11 0,3-9 90,-2 13-90,3-8 0,-5 24 0,8-21 90,0 27-90,4-23 0,3 27-1,1-24 91,5 27-90,-2-28 0,5 10 0,-2-17 0,2-1-90,1-1 90,1-3 0,1 0-90,2-2 0,2 0 0,11 8 0,-5-9 0,18 14-90,-17-16-90,14 10-90,-17-15-89,3 3-181,-10-9-1619,2-2-359,-7-3-1350,0-2 2069,-3-5 1799,18-29 0,-5 8 0,14-25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1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13 20 6363,'-7'2'3958,"2"-3"-2429,10-2 0,1-2 0,4-1-719,-2 3-90,1 1-181,2 1 1,2 0-90,3 1-1,1 2-89,1 1-90,1 2 450,15 13-540,-12-5 179,17 16-179,-22-13 0,4 7-90,-9-4 90,0 1-90,-1 3 0,-2 2 0,-1 3 0,-1 1 0,0 1 0,2 16-90,-2-11 90,4 24-90,-6-24 90,1 22-90,-3-23 0,-1 22 0,-1-24 0,-1 20 0,-1-22 0,0 7 0,-1-13 0,-4 8 0,-1-10 90,-10 14-90,3-16 0,-13 14 0,9-15-90,-5 7 90,7-7 0,-6 12 0,8-12 0,-4 8 0,10-15-90,-1 1 0,2-3-630,-3 2 91,7-7-1530,-1-1-90,2-3-1979,0-1 2340,-3-4-1261,-1-9 3149,1 1 0,0-9 0,3 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3T18:09:15.882"/>
    </inkml:context>
    <inkml:brush xml:id="br0">
      <inkml:brushProperty name="width" value="0.06" units="cm"/>
      <inkml:brushProperty name="height" value="0.06" units="cm"/>
      <inkml:brushProperty name="color" value="#6ABF4B"/>
    </inkml:brush>
  </inkml:definitions>
  <inkml:trace contextRef="#ctx0" brushRef="#br0">2 109 9152,'0'-5'3598,"1"2"1169,-1 3-4587,1 6-90,-2-2 0,2 6 0,-2-1 0,0-1 0,0 2 0,1 3-90,-1-1 90,1 7-90,1-7 89,-1 11 1,0-8 0,0 6-90,0-5 180,4 30-90,-1-23-90,4 23 90,-3-31-90,1 1 0,4 5 90,-1-5-90,3 3 0,-2-8-90,7 3 90,-3-6 0,10 2 90,-9-7-90,9-2 0,-9-4 0,8-6 0,-9-1 0,10-11-90,-10 5-90,10-16 90,-10 11-90,8-18 90,-9 14 1,3-9 89,-6 10-90,3-12 0,-4 8 90,3-17 0,-5 20 0,-2-14-90,-2 18 90,-1-4 0,0 10 90,1-8-90,-1 12 90,2-6-90,-3 14 179,2 0-89,-2 1 450,1 1-540,-1 5 90,-1-4-90,1 4 90,0-4-90,-1 1 90,0 0 0,-2 3 0,0 0 90,-3 3-180,1-1 180,-3 4-180,3-3 90,-4 8-90,3-6 90,-2 6 0,1-4-90,-1 2 89,0 0 1,-2 2 0,1 0-90,-1 0 90,1 0 0,1-1-90,0-1 0,1-1 90,-2 0-90,2-4 0,1 0 0,2-5 0,1-3 0,-1 0-90,-2-5 90,1 1-90,-3-6 90,3 2 0,-3-6 0,2 5 0,-3-4 0,3 5 0,-4-2 0,4 4 0,-3-1 0,3 3 0,-6-4-90,4 2 90,-8-3-90,6 5-269,-3-2 89,7 3-720,0 0 1,5 0-2789,0-2 1979,1 3-1619,0-8 1889,3-4 1529,12-11 0,0 0 0,9-1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C0C1-1D46-BF49-92C3-DDAD6D88A51E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CC22-D284-7148-84C6-DDCC68D023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7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7026-4F8B-3E8E-6A63-7A75B46D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6218B-0B59-95D0-52FB-7CB8F8E84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213B8-0F12-D0D5-3FE5-32447A5C8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EFC9D-D73E-A3C1-0735-809686D44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6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EE82-B9B5-4269-DBFA-17F806F5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A6DF8-8B97-E0D3-C441-2CE7589DA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F6183-02C7-9B26-9BED-55A58F967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E0C53-59C4-6591-3756-297AD6C87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A5A2-EC1D-B573-D8EE-35347BFA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6363E-151B-9989-C42C-DC28291BE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4AE4-1060-2150-8552-B480DAB18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902C1-2D1B-3ABB-A640-3662AE03C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E0C69-9707-0171-D47A-BA86DA5B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9D8B5-7BA4-26A1-F6F3-50606BFD1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41565-D7EC-1FDE-0D5C-49620F76E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18E52-EE47-DB60-5D3F-7652F9287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13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38633-CECC-506B-F99C-1D3C4157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8814C-1322-E363-44BF-F210C4501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39DEA-E4D4-607D-F70A-E584F3B46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D5D8-E21F-BF83-51FB-1247C334A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8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86F8-68E7-07AE-8795-6FA2DDD8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40025-E9CA-532D-DC57-91A3E6474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216C3-72FD-26A5-EA86-A565941FB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B148-217F-8B73-DBB4-940D3ACB5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2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9F55-D863-55D6-DCF5-58D04680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BFB60-59FF-C2F6-B917-6225A481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B1C8B-CB1E-B323-7714-D80C2F0C8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19F91-B3D6-3CEC-6B99-940EAC861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38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7E35-F39F-C29E-1E8C-08C57FBA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4284F-FC51-E611-45E6-9B9EAEA3C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E43EF-4D93-5985-4BC5-5E9C43BA7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C397-DCE9-0D39-FAAA-6826BABF8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99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E5C7-91B1-A906-402E-8185D3024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007CA-5307-A0D9-D596-6F64AFE2E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C6308-9C3C-E570-0F23-7626A905F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92470-AFFC-085A-3C78-639777854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1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DA61-08A0-54BC-9444-B61EC290E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993AB-7C61-5C5A-2058-7BB373E65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3BC66-9C3D-D553-25CA-CF1CD78C4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E0839-A746-EA1E-9DE5-6A7C54749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6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850F-2875-8EA5-8EDD-E60FC343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7F7DEE-013B-B400-32BD-57D091FFA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94B0-0F72-8EB4-9B8A-F989FAE3A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1611B-25A6-F91E-4CFE-D555A96C8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2EFD-B8F0-D79C-F9D6-A08FB613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1BADE-B349-26F6-BB66-20E55977B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F377F-F995-D089-CAF6-3701F7DC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125E0-557F-30F8-3590-F14C0971C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92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F83D3-B223-9986-1B62-D28780CC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FAEAC-9719-61CD-E040-4D79DE0C9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7BF49-444B-9DD8-BD0F-D03FE0138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D6912-0F35-ABFA-BF61-A6166FDA2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54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91CF-CB01-26E7-0DED-E28BF6B9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48C27-EC3A-D860-CD66-BBA128F3B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384B5-D7D5-971F-0C2C-486824731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8F15-6341-8776-39AF-AE50E6A7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77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1297-BF4B-DCF5-8CC3-354E3888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1BBE6-6822-7C48-A6EA-99DCFDC85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776C5-A1FE-D1F4-35BA-0933299F8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D603F-916A-4872-F86F-C19B4A18E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2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3B8E7-8F52-C623-63E8-289A81206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26CEE-E99C-8BF7-2E20-E3A6F38D0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FF0FA-3A29-0BC7-C792-7904A329E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AA6E2-B80D-052A-DCB9-56ADE5B03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5CCC22-D284-7148-84C6-DDCC68D023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802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1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52FC9-0EED-F1BB-79C8-7B3CD2F8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83F48-B0D5-8F1B-730C-5DD049AC7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9E37C-EB8B-67D8-E4C7-E183585AB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ADF1B-BCA3-5AA5-5398-9AF98E96C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BB95-72BE-201E-01F6-74298343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B97FF-13B9-D8BD-BD08-864293F0C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43C2D-7730-BCDD-5629-82B69265B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760C-FFD4-432D-201B-B27C44F15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44775-FEB0-08E6-E01B-3B4FB05E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C4430-56BA-4C81-7EAB-89C326DF7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0BCED-2F3B-319B-8521-3243A547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D9784-4907-A8B1-5A20-19882C347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2584-66EB-776C-9D90-F25A3A8E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39855-CD80-AA7F-1046-BBCED3C79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F13C8-C4C3-D20E-829A-19A506B25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1EA9-5B1C-5D53-D9E3-392184B45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4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CFFE-B28A-588F-DC7F-56FA2DBE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A2D9E-8630-0FEF-2CD1-DBC2223F0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AF805-1872-3323-96FC-EDB2EAD7A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C6EDB-07FD-2259-04E6-21E6F3F81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2A74-6C0F-3280-B481-38613202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32514-33DA-C841-D9C2-3161CD5E5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EAF88-465A-4B64-DA8C-4795ED772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F9F17-6823-3BFA-9EDE-600A48302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8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62FC9-F9C3-17B4-5D39-1A406894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639D3-AB28-478B-453A-CF9F9EAE8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3D836-6E6C-DC57-483F-95F6D8B42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D4055-61AE-5D98-96AD-7C8A740C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CC22-D284-7148-84C6-DDCC68D023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802" y="2565400"/>
            <a:ext cx="5165015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00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249" indent="0">
              <a:buNone/>
              <a:defRPr/>
            </a:lvl2pPr>
            <a:lvl3pPr marL="569692" indent="0">
              <a:buNone/>
              <a:defRPr/>
            </a:lvl3pPr>
            <a:lvl4pPr marL="688713" indent="0">
              <a:buNone/>
              <a:defRPr/>
            </a:lvl4pPr>
            <a:lvl5pPr marL="80138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et dolore.</a:t>
            </a:r>
            <a:endParaRPr lang="en-GB"/>
          </a:p>
          <a:p>
            <a:pPr lvl="0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804" y="1549401"/>
            <a:ext cx="5165015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199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787D2B61-C84E-7A04-92D3-4A7C9B73D55E}"/>
              </a:ext>
            </a:extLst>
          </p:cNvPr>
          <p:cNvSpPr txBox="1">
            <a:spLocks/>
          </p:cNvSpPr>
          <p:nvPr userDrawn="1"/>
        </p:nvSpPr>
        <p:spPr>
          <a:xfrm>
            <a:off x="609601" y="3200817"/>
            <a:ext cx="11070167" cy="15042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599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412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8824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236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7647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A0C78450-EEFE-33E0-1245-CB29E544D5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593" y="4173536"/>
            <a:ext cx="9488181" cy="669674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sz="36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1768D179-A061-CD50-A2FE-C5044CC47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2812" y="1561155"/>
            <a:ext cx="2743200" cy="666943"/>
          </a:xfrm>
          <a:prstGeom prst="rect">
            <a:avLst/>
          </a:prstGeom>
        </p:spPr>
      </p:pic>
      <p:sp>
        <p:nvSpPr>
          <p:cNvPr id="2" name="Subtitle">
            <a:extLst>
              <a:ext uri="{FF2B5EF4-FFF2-40B4-BE49-F238E27FC236}">
                <a16:creationId xmlns:a16="http://schemas.microsoft.com/office/drawing/2014/main" id="{800ECDF2-13F3-9FC1-8A90-7BBDD09D4E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593" y="2865980"/>
            <a:ext cx="9488181" cy="669674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sz="36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4747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6AACCB-852F-BFE7-1765-8A1AF3BF0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532" y="6245492"/>
            <a:ext cx="1554985" cy="3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5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FCC4EC33-FD98-CFEB-D591-A9455AE1F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3135" y="3576970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36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6F590485-89CF-26F3-7EFB-3B6D5DD74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60" y="6217920"/>
            <a:ext cx="1639759" cy="398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8312A-2880-B208-D40A-C5F81552B0AD}"/>
              </a:ext>
            </a:extLst>
          </p:cNvPr>
          <p:cNvSpPr txBox="1"/>
          <p:nvPr userDrawn="1"/>
        </p:nvSpPr>
        <p:spPr>
          <a:xfrm>
            <a:off x="511535" y="1871054"/>
            <a:ext cx="8501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>
                <a:solidFill>
                  <a:schemeClr val="bg2"/>
                </a:solidFill>
                <a:latin typeface="+mn-lt"/>
              </a:rPr>
              <a:t>Next Up</a:t>
            </a:r>
          </a:p>
        </p:txBody>
      </p:sp>
    </p:spTree>
    <p:extLst>
      <p:ext uri="{BB962C8B-B14F-4D97-AF65-F5344CB8AC3E}">
        <p14:creationId xmlns:p14="http://schemas.microsoft.com/office/powerpoint/2010/main" val="278091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0" y="381000"/>
            <a:ext cx="10969943" cy="685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6AACCB-852F-BFE7-1765-8A1AF3BF0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532" y="6245492"/>
            <a:ext cx="1554985" cy="3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3" y="384079"/>
            <a:ext cx="10969943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3" y="1409700"/>
            <a:ext cx="10969941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904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14" r:id="rId2"/>
    <p:sldLayoutId id="2147483713" r:id="rId3"/>
    <p:sldLayoutId id="2147483715" r:id="rId4"/>
    <p:sldLayoutId id="214748371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599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5pPr>
      <a:lvl6pPr marL="609412"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6pPr>
      <a:lvl7pPr marL="1218824"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7pPr>
      <a:lvl8pPr marL="1828236"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8pPr>
      <a:lvl9pPr marL="2437647" algn="l" defTabSz="91200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14" indent="-226414" algn="l" defTabSz="912002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3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063" indent="-226945" algn="l" defTabSz="912002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19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742" indent="-230119" algn="l" defTabSz="91200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7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182" indent="-230119" algn="l" defTabSz="91200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447" indent="-231705" algn="l" defTabSz="91200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452" indent="-228523" algn="l" defTabSz="914088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407" indent="-228492" algn="l" defTabSz="914088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307" indent="0" algn="l" defTabSz="914088" rtl="0" eaLnBrk="1" latinLnBrk="0" hangingPunct="1">
        <a:spcBef>
          <a:spcPct val="20000"/>
        </a:spcBef>
        <a:buFont typeface="Arial" pitchFamily="34" charset="0"/>
        <a:buNone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2" indent="-228523" algn="l" defTabSz="91408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41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1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6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217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3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307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3" algn="l" defTabSz="914088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6" pos="3835">
          <p15:clr>
            <a:srgbClr val="F26B43"/>
          </p15:clr>
        </p15:guide>
        <p15:guide id="9" orient="horz" pos="3864">
          <p15:clr>
            <a:srgbClr val="F26B43"/>
          </p15:clr>
        </p15:guide>
        <p15:guide id="10" orient="horz" pos="240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672">
          <p15:clr>
            <a:srgbClr val="F26B43"/>
          </p15:clr>
        </p15:guide>
        <p15:guide id="13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8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3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.xml"/><Relationship Id="rId11" Type="http://schemas.openxmlformats.org/officeDocument/2006/relationships/image" Target="../media/image7.png"/><Relationship Id="rId24" Type="http://schemas.openxmlformats.org/officeDocument/2006/relationships/customXml" Target="../ink/ink42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44.xml"/><Relationship Id="rId10" Type="http://schemas.openxmlformats.org/officeDocument/2006/relationships/customXml" Target="../ink/ink3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32.xml"/><Relationship Id="rId9" Type="http://schemas.openxmlformats.org/officeDocument/2006/relationships/image" Target="../media/image6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15.png"/><Relationship Id="rId30" Type="http://schemas.openxmlformats.org/officeDocument/2006/relationships/customXml" Target="../ink/ink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8.png"/><Relationship Id="rId18" Type="http://schemas.openxmlformats.org/officeDocument/2006/relationships/customXml" Target="../ink/ink54.xml"/><Relationship Id="rId26" Type="http://schemas.openxmlformats.org/officeDocument/2006/relationships/customXml" Target="../ink/ink58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1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8.xml"/><Relationship Id="rId11" Type="http://schemas.openxmlformats.org/officeDocument/2006/relationships/image" Target="../media/image7.png"/><Relationship Id="rId24" Type="http://schemas.openxmlformats.org/officeDocument/2006/relationships/customXml" Target="../ink/ink57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59.xml"/><Relationship Id="rId10" Type="http://schemas.openxmlformats.org/officeDocument/2006/relationships/customXml" Target="../ink/ink50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47.xml"/><Relationship Id="rId9" Type="http://schemas.openxmlformats.org/officeDocument/2006/relationships/image" Target="../media/image6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15.png"/><Relationship Id="rId30" Type="http://schemas.openxmlformats.org/officeDocument/2006/relationships/customXml" Target="../ink/ink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groq.com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8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6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3.xml"/><Relationship Id="rId11" Type="http://schemas.openxmlformats.org/officeDocument/2006/relationships/image" Target="../media/image7.png"/><Relationship Id="rId24" Type="http://schemas.openxmlformats.org/officeDocument/2006/relationships/customXml" Target="../ink/ink72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74.xml"/><Relationship Id="rId10" Type="http://schemas.openxmlformats.org/officeDocument/2006/relationships/customXml" Target="../ink/ink6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62.xml"/><Relationship Id="rId9" Type="http://schemas.openxmlformats.org/officeDocument/2006/relationships/image" Target="../media/image6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15.png"/><Relationship Id="rId30" Type="http://schemas.openxmlformats.org/officeDocument/2006/relationships/customXml" Target="../ink/ink7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24" Type="http://schemas.openxmlformats.org/officeDocument/2006/relationships/customXml" Target="../ink/ink12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30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8.png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81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8.xml"/><Relationship Id="rId11" Type="http://schemas.openxmlformats.org/officeDocument/2006/relationships/image" Target="../media/image7.png"/><Relationship Id="rId24" Type="http://schemas.openxmlformats.org/officeDocument/2006/relationships/customXml" Target="../ink/ink87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89.xml"/><Relationship Id="rId10" Type="http://schemas.openxmlformats.org/officeDocument/2006/relationships/customXml" Target="../ink/ink80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77.xml"/><Relationship Id="rId9" Type="http://schemas.openxmlformats.org/officeDocument/2006/relationships/image" Target="../media/image6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15.png"/><Relationship Id="rId30" Type="http://schemas.openxmlformats.org/officeDocument/2006/relationships/customXml" Target="../ink/ink9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8.png"/><Relationship Id="rId18" Type="http://schemas.openxmlformats.org/officeDocument/2006/relationships/customXml" Target="../ink/ink99.xml"/><Relationship Id="rId26" Type="http://schemas.openxmlformats.org/officeDocument/2006/relationships/customXml" Target="../ink/ink103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9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3.xml"/><Relationship Id="rId11" Type="http://schemas.openxmlformats.org/officeDocument/2006/relationships/image" Target="../media/image7.png"/><Relationship Id="rId24" Type="http://schemas.openxmlformats.org/officeDocument/2006/relationships/customXml" Target="../ink/ink102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04.xml"/><Relationship Id="rId10" Type="http://schemas.openxmlformats.org/officeDocument/2006/relationships/customXml" Target="../ink/ink9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92.xml"/><Relationship Id="rId9" Type="http://schemas.openxmlformats.org/officeDocument/2006/relationships/image" Target="../media/image6.png"/><Relationship Id="rId14" Type="http://schemas.openxmlformats.org/officeDocument/2006/relationships/customXml" Target="../ink/ink97.xml"/><Relationship Id="rId22" Type="http://schemas.openxmlformats.org/officeDocument/2006/relationships/customXml" Target="../ink/ink101.xml"/><Relationship Id="rId27" Type="http://schemas.openxmlformats.org/officeDocument/2006/relationships/image" Target="../media/image15.png"/><Relationship Id="rId30" Type="http://schemas.openxmlformats.org/officeDocument/2006/relationships/customXml" Target="../ink/ink10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58.png"/><Relationship Id="rId18" Type="http://schemas.openxmlformats.org/officeDocument/2006/relationships/customXml" Target="../ink/ink114.xml"/><Relationship Id="rId26" Type="http://schemas.openxmlformats.org/officeDocument/2006/relationships/customXml" Target="../ink/ink118.xml"/><Relationship Id="rId3" Type="http://schemas.openxmlformats.org/officeDocument/2006/relationships/image" Target="../media/image53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customXml" Target="../ink/ink111.xm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8.xml"/><Relationship Id="rId11" Type="http://schemas.openxmlformats.org/officeDocument/2006/relationships/image" Target="../media/image57.png"/><Relationship Id="rId24" Type="http://schemas.openxmlformats.org/officeDocument/2006/relationships/customXml" Target="../ink/ink117.xml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119.xml"/><Relationship Id="rId10" Type="http://schemas.openxmlformats.org/officeDocument/2006/relationships/customXml" Target="../ink/ink110.xml"/><Relationship Id="rId19" Type="http://schemas.openxmlformats.org/officeDocument/2006/relationships/image" Target="../media/image61.png"/><Relationship Id="rId31" Type="http://schemas.openxmlformats.org/officeDocument/2006/relationships/image" Target="../media/image67.png"/><Relationship Id="rId4" Type="http://schemas.openxmlformats.org/officeDocument/2006/relationships/customXml" Target="../ink/ink107.xml"/><Relationship Id="rId9" Type="http://schemas.openxmlformats.org/officeDocument/2006/relationships/image" Target="../media/image56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image" Target="../media/image65.png"/><Relationship Id="rId30" Type="http://schemas.openxmlformats.org/officeDocument/2006/relationships/customXml" Target="../ink/ink1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8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21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11" Type="http://schemas.openxmlformats.org/officeDocument/2006/relationships/image" Target="../media/image7.png"/><Relationship Id="rId24" Type="http://schemas.openxmlformats.org/officeDocument/2006/relationships/customXml" Target="../ink/ink27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29.xml"/><Relationship Id="rId10" Type="http://schemas.openxmlformats.org/officeDocument/2006/relationships/customXml" Target="../ink/ink20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17.xml"/><Relationship Id="rId9" Type="http://schemas.openxmlformats.org/officeDocument/2006/relationships/image" Target="../media/image6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15.png"/><Relationship Id="rId30" Type="http://schemas.openxmlformats.org/officeDocument/2006/relationships/customXml" Target="../ink/ink3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13" Type="http://schemas.openxmlformats.org/officeDocument/2006/relationships/image" Target="../media/image73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" Type="http://schemas.openxmlformats.org/officeDocument/2006/relationships/image" Target="../media/image68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126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3.xml"/><Relationship Id="rId11" Type="http://schemas.openxmlformats.org/officeDocument/2006/relationships/image" Target="../media/image72.png"/><Relationship Id="rId24" Type="http://schemas.openxmlformats.org/officeDocument/2006/relationships/customXml" Target="../ink/ink132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134.xml"/><Relationship Id="rId10" Type="http://schemas.openxmlformats.org/officeDocument/2006/relationships/customXml" Target="../ink/ink125.xml"/><Relationship Id="rId19" Type="http://schemas.openxmlformats.org/officeDocument/2006/relationships/image" Target="../media/image76.png"/><Relationship Id="rId31" Type="http://schemas.openxmlformats.org/officeDocument/2006/relationships/image" Target="../media/image82.png"/><Relationship Id="rId4" Type="http://schemas.openxmlformats.org/officeDocument/2006/relationships/customXml" Target="../ink/ink122.xml"/><Relationship Id="rId9" Type="http://schemas.openxmlformats.org/officeDocument/2006/relationships/image" Target="../media/image71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80.png"/><Relationship Id="rId30" Type="http://schemas.openxmlformats.org/officeDocument/2006/relationships/customXml" Target="../ink/ink1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73.png"/><Relationship Id="rId18" Type="http://schemas.openxmlformats.org/officeDocument/2006/relationships/customXml" Target="../ink/ink144.xml"/><Relationship Id="rId26" Type="http://schemas.openxmlformats.org/officeDocument/2006/relationships/customXml" Target="../ink/ink148.xml"/><Relationship Id="rId3" Type="http://schemas.openxmlformats.org/officeDocument/2006/relationships/image" Target="../media/image68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141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customXml" Target="../ink/ink136.xml"/><Relationship Id="rId16" Type="http://schemas.openxmlformats.org/officeDocument/2006/relationships/customXml" Target="../ink/ink143.xml"/><Relationship Id="rId20" Type="http://schemas.openxmlformats.org/officeDocument/2006/relationships/customXml" Target="../ink/ink145.xml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8.xml"/><Relationship Id="rId11" Type="http://schemas.openxmlformats.org/officeDocument/2006/relationships/image" Target="../media/image72.png"/><Relationship Id="rId24" Type="http://schemas.openxmlformats.org/officeDocument/2006/relationships/customXml" Target="../ink/ink147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149.xml"/><Relationship Id="rId10" Type="http://schemas.openxmlformats.org/officeDocument/2006/relationships/customXml" Target="../ink/ink140.xml"/><Relationship Id="rId19" Type="http://schemas.openxmlformats.org/officeDocument/2006/relationships/image" Target="../media/image76.png"/><Relationship Id="rId31" Type="http://schemas.openxmlformats.org/officeDocument/2006/relationships/image" Target="../media/image82.png"/><Relationship Id="rId4" Type="http://schemas.openxmlformats.org/officeDocument/2006/relationships/customXml" Target="../ink/ink137.xml"/><Relationship Id="rId9" Type="http://schemas.openxmlformats.org/officeDocument/2006/relationships/image" Target="../media/image71.png"/><Relationship Id="rId14" Type="http://schemas.openxmlformats.org/officeDocument/2006/relationships/customXml" Target="../ink/ink142.xml"/><Relationship Id="rId22" Type="http://schemas.openxmlformats.org/officeDocument/2006/relationships/customXml" Target="../ink/ink146.xml"/><Relationship Id="rId27" Type="http://schemas.openxmlformats.org/officeDocument/2006/relationships/image" Target="../media/image80.png"/><Relationship Id="rId30" Type="http://schemas.openxmlformats.org/officeDocument/2006/relationships/customXml" Target="../ink/ink15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image" Target="../media/image73.png"/><Relationship Id="rId18" Type="http://schemas.openxmlformats.org/officeDocument/2006/relationships/customXml" Target="../ink/ink159.xml"/><Relationship Id="rId26" Type="http://schemas.openxmlformats.org/officeDocument/2006/relationships/customXml" Target="../ink/ink163.xml"/><Relationship Id="rId3" Type="http://schemas.openxmlformats.org/officeDocument/2006/relationships/image" Target="../media/image68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156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0" Type="http://schemas.openxmlformats.org/officeDocument/2006/relationships/customXml" Target="../ink/ink160.xml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3.xml"/><Relationship Id="rId11" Type="http://schemas.openxmlformats.org/officeDocument/2006/relationships/image" Target="../media/image72.png"/><Relationship Id="rId24" Type="http://schemas.openxmlformats.org/officeDocument/2006/relationships/customXml" Target="../ink/ink162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164.xml"/><Relationship Id="rId10" Type="http://schemas.openxmlformats.org/officeDocument/2006/relationships/customXml" Target="../ink/ink155.xml"/><Relationship Id="rId19" Type="http://schemas.openxmlformats.org/officeDocument/2006/relationships/image" Target="../media/image76.png"/><Relationship Id="rId31" Type="http://schemas.openxmlformats.org/officeDocument/2006/relationships/image" Target="../media/image82.png"/><Relationship Id="rId4" Type="http://schemas.openxmlformats.org/officeDocument/2006/relationships/customXml" Target="../ink/ink152.xml"/><Relationship Id="rId9" Type="http://schemas.openxmlformats.org/officeDocument/2006/relationships/image" Target="../media/image71.png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80.png"/><Relationship Id="rId30" Type="http://schemas.openxmlformats.org/officeDocument/2006/relationships/customXml" Target="../ink/ink16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94.png"/><Relationship Id="rId18" Type="http://schemas.openxmlformats.org/officeDocument/2006/relationships/customXml" Target="../ink/ink174.xml"/><Relationship Id="rId26" Type="http://schemas.openxmlformats.org/officeDocument/2006/relationships/customXml" Target="../ink/ink178.xml"/><Relationship Id="rId3" Type="http://schemas.openxmlformats.org/officeDocument/2006/relationships/image" Target="../media/image89.pn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customXml" Target="../ink/ink171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customXml" Target="../ink/ink166.xml"/><Relationship Id="rId16" Type="http://schemas.openxmlformats.org/officeDocument/2006/relationships/customXml" Target="../ink/ink173.xml"/><Relationship Id="rId20" Type="http://schemas.openxmlformats.org/officeDocument/2006/relationships/customXml" Target="../ink/ink175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8.xml"/><Relationship Id="rId11" Type="http://schemas.openxmlformats.org/officeDocument/2006/relationships/image" Target="../media/image93.png"/><Relationship Id="rId24" Type="http://schemas.openxmlformats.org/officeDocument/2006/relationships/customXml" Target="../ink/ink177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179.xml"/><Relationship Id="rId10" Type="http://schemas.openxmlformats.org/officeDocument/2006/relationships/customXml" Target="../ink/ink170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" Type="http://schemas.openxmlformats.org/officeDocument/2006/relationships/customXml" Target="../ink/ink167.xml"/><Relationship Id="rId9" Type="http://schemas.openxmlformats.org/officeDocument/2006/relationships/image" Target="../media/image92.png"/><Relationship Id="rId14" Type="http://schemas.openxmlformats.org/officeDocument/2006/relationships/customXml" Target="../ink/ink172.xml"/><Relationship Id="rId22" Type="http://schemas.openxmlformats.org/officeDocument/2006/relationships/customXml" Target="../ink/ink176.xml"/><Relationship Id="rId27" Type="http://schemas.openxmlformats.org/officeDocument/2006/relationships/image" Target="../media/image101.png"/><Relationship Id="rId30" Type="http://schemas.openxmlformats.org/officeDocument/2006/relationships/customXml" Target="../ink/ink18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44C22-268F-3DFD-8BCD-CF94987F5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Retrieval Augmented Generation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73E90-4298-1A71-F51E-B5ABF6CF1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9429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2457-CF1E-6641-D51F-6CB33D91F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1A4-AADE-3EE5-4254-E96D007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Attach Files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5F73C4B-FDA3-96E2-FE3F-FD6B24B29182}"/>
              </a:ext>
            </a:extLst>
          </p:cNvPr>
          <p:cNvSpPr txBox="1"/>
          <p:nvPr/>
        </p:nvSpPr>
        <p:spPr>
          <a:xfrm>
            <a:off x="429436" y="1112460"/>
            <a:ext cx="507691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Start</a:t>
            </a:r>
            <a:r>
              <a:rPr lang="es-CO">
                <a:latin typeface="CiscoSansTT Light"/>
                <a:ea typeface="ＭＳ Ｐゴシック"/>
              </a:rPr>
              <a:t> a new chat </a:t>
            </a:r>
            <a:r>
              <a:rPr lang="es-CO" err="1">
                <a:latin typeface="CiscoSansTT Light"/>
                <a:ea typeface="ＭＳ Ｐゴシック"/>
              </a:rPr>
              <a:t>session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based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a </a:t>
            </a:r>
            <a:r>
              <a:rPr lang="es-CO" err="1">
                <a:latin typeface="CiscoSansTT Light"/>
                <a:ea typeface="ＭＳ Ｐゴシック"/>
              </a:rPr>
              <a:t>document</a:t>
            </a:r>
            <a:r>
              <a:rPr lang="es-CO">
                <a:latin typeface="CiscoSansTT Light"/>
                <a:ea typeface="ＭＳ Ｐゴシック"/>
              </a:rPr>
              <a:t>.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to</a:t>
            </a:r>
            <a:r>
              <a:rPr lang="es-CO">
                <a:latin typeface="CiscoSansTT Light"/>
                <a:ea typeface="ＭＳ Ｐゴシック"/>
              </a:rPr>
              <a:t> full </a:t>
            </a:r>
            <a:r>
              <a:rPr lang="es-CO" err="1">
                <a:latin typeface="CiscoSansTT Light"/>
                <a:ea typeface="ＭＳ Ｐゴシック"/>
              </a:rPr>
              <a:t>focus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provided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information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 rules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LLM,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to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not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hallucinate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infer</a:t>
            </a:r>
            <a:r>
              <a:rPr lang="es-CO">
                <a:latin typeface="CiscoSansTT Light"/>
                <a:ea typeface="ＭＳ Ｐゴシック"/>
              </a:rPr>
              <a:t>.</a:t>
            </a:r>
            <a:endParaRPr lang="es-ES"/>
          </a:p>
          <a:p>
            <a:r>
              <a:rPr lang="es-CO">
                <a:latin typeface="CiscoSansTT Light"/>
                <a:ea typeface="ＭＳ Ｐゴシック"/>
              </a:rPr>
              <a:t>  </a:t>
            </a:r>
            <a:endParaRPr lang="es-CO"/>
          </a:p>
          <a:p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attaching</a:t>
            </a:r>
            <a:r>
              <a:rPr lang="es-CO">
                <a:latin typeface="CiscoSansTT Light"/>
                <a:ea typeface="ＭＳ Ｐゴシック"/>
              </a:rPr>
              <a:t> a file, </a:t>
            </a:r>
            <a:r>
              <a:rPr lang="es-CO" err="1">
                <a:latin typeface="CiscoSansTT Light"/>
                <a:ea typeface="ＭＳ Ｐゴシック"/>
              </a:rPr>
              <a:t>click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left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down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button</a:t>
            </a:r>
            <a:r>
              <a:rPr lang="es-CO">
                <a:latin typeface="CiscoSansTT Light"/>
                <a:ea typeface="ＭＳ Ｐゴシック"/>
              </a:rPr>
              <a:t> and </a:t>
            </a:r>
            <a:r>
              <a:rPr lang="es-CO" err="1">
                <a:latin typeface="CiscoSansTT Light"/>
                <a:ea typeface="ＭＳ Ｐゴシック"/>
              </a:rPr>
              <a:t>click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attach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select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document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you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want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to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read</a:t>
            </a:r>
            <a:r>
              <a:rPr lang="es-CO">
                <a:latin typeface="CiscoSansTT Light"/>
                <a:ea typeface="ＭＳ Ｐゴシック"/>
              </a:rPr>
              <a:t>.</a:t>
            </a:r>
          </a:p>
        </p:txBody>
      </p:sp>
      <p:pic>
        <p:nvPicPr>
          <p:cNvPr id="4" name="Imagen 3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E3E066E0-536A-7587-1B22-DAA0E3CE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03" y="348552"/>
            <a:ext cx="5761829" cy="604785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B13947-F203-F678-04BE-E07E7E2FBAC9}"/>
              </a:ext>
            </a:extLst>
          </p:cNvPr>
          <p:cNvSpPr/>
          <p:nvPr/>
        </p:nvSpPr>
        <p:spPr>
          <a:xfrm>
            <a:off x="6842907" y="5835580"/>
            <a:ext cx="509362" cy="34918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84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0486-1391-4F35-EA54-6AE1D7BF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5C44-52E6-BFC0-A88F-06ECE566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Attach Files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BC47FC05-5628-9124-A4CE-175562E1136E}"/>
              </a:ext>
            </a:extLst>
          </p:cNvPr>
          <p:cNvSpPr txBox="1"/>
          <p:nvPr/>
        </p:nvSpPr>
        <p:spPr>
          <a:xfrm>
            <a:off x="429436" y="1112460"/>
            <a:ext cx="11387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Start</a:t>
            </a:r>
            <a:r>
              <a:rPr lang="es-CO">
                <a:latin typeface="CiscoSansTT Light"/>
                <a:ea typeface="ＭＳ Ｐゴシック"/>
              </a:rPr>
              <a:t> a new chat </a:t>
            </a:r>
            <a:r>
              <a:rPr lang="es-CO" err="1">
                <a:latin typeface="CiscoSansTT Light"/>
                <a:ea typeface="ＭＳ Ｐゴシック"/>
              </a:rPr>
              <a:t>session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based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a </a:t>
            </a:r>
            <a:r>
              <a:rPr lang="es-CO" err="1">
                <a:latin typeface="CiscoSansTT Light"/>
                <a:ea typeface="ＭＳ Ｐゴシック"/>
              </a:rPr>
              <a:t>document</a:t>
            </a:r>
            <a:r>
              <a:rPr lang="es-CO">
                <a:latin typeface="CiscoSansTT Light"/>
                <a:ea typeface="ＭＳ Ｐゴシック"/>
              </a:rPr>
              <a:t>.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to</a:t>
            </a:r>
            <a:r>
              <a:rPr lang="es-CO">
                <a:latin typeface="CiscoSansTT Light"/>
                <a:ea typeface="ＭＳ Ｐゴシック"/>
              </a:rPr>
              <a:t> full </a:t>
            </a:r>
            <a:r>
              <a:rPr lang="es-CO" err="1">
                <a:latin typeface="CiscoSansTT Light"/>
                <a:ea typeface="ＭＳ Ｐゴシック"/>
              </a:rPr>
              <a:t>focus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provided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information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 rules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LLM, </a:t>
            </a:r>
            <a:r>
              <a:rPr lang="es-CO" err="1">
                <a:latin typeface="CiscoSansTT Light"/>
                <a:ea typeface="ＭＳ Ｐゴシック"/>
              </a:rPr>
              <a:t>for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to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not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hallucinate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infer</a:t>
            </a:r>
            <a:r>
              <a:rPr lang="es-CO">
                <a:latin typeface="CiscoSansTT Light"/>
                <a:ea typeface="ＭＳ Ｐゴシック"/>
              </a:rPr>
              <a:t>.  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70CCBB50-3894-7D19-FD33-665E8882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21" y="2008822"/>
            <a:ext cx="967353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D231E-41FB-AB72-3946-0D497FE35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047E-0BF4-9117-9CD5-EADF6B3C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Prompt the LLM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BEECD97D-1D87-7053-4D09-88AF12367485}"/>
              </a:ext>
            </a:extLst>
          </p:cNvPr>
          <p:cNvSpPr txBox="1"/>
          <p:nvPr/>
        </p:nvSpPr>
        <p:spPr>
          <a:xfrm>
            <a:off x="429436" y="1112460"/>
            <a:ext cx="11387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Start</a:t>
            </a:r>
            <a:r>
              <a:rPr lang="es-CO">
                <a:latin typeface="CiscoSansTT Light"/>
                <a:ea typeface="ＭＳ Ｐゴシック"/>
              </a:rPr>
              <a:t> a RAG </a:t>
            </a:r>
            <a:r>
              <a:rPr lang="es-CO" err="1">
                <a:latin typeface="CiscoSansTT Light"/>
                <a:ea typeface="ＭＳ Ｐゴシック"/>
              </a:rPr>
              <a:t>session</a:t>
            </a:r>
            <a:r>
              <a:rPr lang="es-CO">
                <a:latin typeface="CiscoSansTT Light"/>
                <a:ea typeface="ＭＳ Ｐゴシック"/>
              </a:rPr>
              <a:t> and </a:t>
            </a:r>
            <a:r>
              <a:rPr lang="es-CO" err="1">
                <a:latin typeface="CiscoSansTT Light"/>
                <a:ea typeface="ＭＳ Ｐゴシック"/>
              </a:rPr>
              <a:t>find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differences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gives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you</a:t>
            </a:r>
            <a:r>
              <a:rPr lang="es-CO">
                <a:latin typeface="CiscoSansTT Light"/>
                <a:ea typeface="ＭＳ Ｐゴシック"/>
              </a:rPr>
              <a:t> concrete and real </a:t>
            </a:r>
            <a:r>
              <a:rPr lang="es-CO" err="1">
                <a:latin typeface="CiscoSansTT Light"/>
                <a:ea typeface="ＭＳ Ｐゴシック"/>
              </a:rPr>
              <a:t>answers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based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on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docuemnt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provided</a:t>
            </a:r>
            <a:r>
              <a:rPr lang="es-CO">
                <a:latin typeface="CiscoSansTT Light"/>
                <a:ea typeface="ＭＳ Ｐゴシック"/>
              </a:rPr>
              <a:t>.</a:t>
            </a:r>
          </a:p>
        </p:txBody>
      </p:sp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2AEA803-AEF7-D0C1-BAFA-B91D3C00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8" y="1902143"/>
            <a:ext cx="6313464" cy="2419350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42A2416-F8D9-D252-C4F0-A6542805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68" y="2624137"/>
            <a:ext cx="6553469" cy="2295526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28F702EF-63A6-68AF-4476-7713B143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588" y="3109913"/>
            <a:ext cx="6416324" cy="2301239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D0F386F5-9F57-F049-5B6F-711660194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08" y="3675697"/>
            <a:ext cx="6313465" cy="22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426E-2B0F-912F-0B41-00B8EB27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B322-3758-C62A-8C3D-D0E76887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Adding New Rules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AF3FE08-B9CD-913E-C721-CA640B9A7379}"/>
              </a:ext>
            </a:extLst>
          </p:cNvPr>
          <p:cNvSpPr txBox="1"/>
          <p:nvPr/>
        </p:nvSpPr>
        <p:spPr>
          <a:xfrm>
            <a:off x="429436" y="1112460"/>
            <a:ext cx="11387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What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would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happen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if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you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with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anything</a:t>
            </a:r>
            <a:r>
              <a:rPr lang="es-CO">
                <a:latin typeface="CiscoSansTT Light"/>
                <a:ea typeface="ＭＳ Ｐゴシック"/>
              </a:rPr>
              <a:t> no </a:t>
            </a:r>
            <a:r>
              <a:rPr lang="es-CO" err="1">
                <a:latin typeface="CiscoSansTT Light"/>
                <a:ea typeface="ＭＳ Ｐゴシック"/>
              </a:rPr>
              <a:t>related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with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document</a:t>
            </a:r>
            <a:r>
              <a:rPr lang="es-CO">
                <a:latin typeface="CiscoSansTT Light"/>
                <a:ea typeface="ＭＳ Ｐゴシック"/>
              </a:rPr>
              <a:t>?</a:t>
            </a:r>
            <a:endParaRPr lang="es-CO">
              <a:latin typeface="CiscoSansTT Light"/>
            </a:endParaRPr>
          </a:p>
          <a:p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would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hallucinate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infer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or</a:t>
            </a:r>
            <a:r>
              <a:rPr lang="es-CO">
                <a:latin typeface="CiscoSansTT Light"/>
                <a:ea typeface="ＭＳ Ｐゴシック"/>
              </a:rPr>
              <a:t> use </a:t>
            </a:r>
            <a:r>
              <a:rPr lang="es-CO" err="1">
                <a:latin typeface="CiscoSansTT Light"/>
                <a:ea typeface="ＭＳ Ｐゴシック"/>
              </a:rPr>
              <a:t>external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informantion</a:t>
            </a:r>
            <a:r>
              <a:rPr lang="es-CO">
                <a:latin typeface="CiscoSansTT Light"/>
                <a:ea typeface="ＭＳ Ｐゴシック"/>
              </a:rPr>
              <a:t>.  </a:t>
            </a:r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49E999-48CC-589D-D908-53EA57EC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39" y="2442764"/>
            <a:ext cx="8019214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6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7973-0832-85DC-22B6-95A0EBAF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2B44-6203-DC62-4EDD-C74A840C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Adding new rules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F604A744-99ED-987D-6AE4-E1A6CB2C6D44}"/>
              </a:ext>
            </a:extLst>
          </p:cNvPr>
          <p:cNvSpPr txBox="1"/>
          <p:nvPr/>
        </p:nvSpPr>
        <p:spPr>
          <a:xfrm>
            <a:off x="532295" y="1052453"/>
            <a:ext cx="113879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Prevent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by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adding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better</a:t>
            </a:r>
            <a:r>
              <a:rPr lang="es-CO">
                <a:latin typeface="CiscoSansTT Light"/>
                <a:ea typeface="ＭＳ Ｐゴシック"/>
              </a:rPr>
              <a:t> rules and </a:t>
            </a:r>
            <a:r>
              <a:rPr lang="es-CO" err="1">
                <a:latin typeface="CiscoSansTT Light"/>
                <a:ea typeface="ＭＳ Ｐゴシック"/>
              </a:rPr>
              <a:t>improving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your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.   </a:t>
            </a:r>
            <a:endParaRPr lang="es-CO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3C361442-6EFC-E623-39AF-792C0179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9" y="1604282"/>
            <a:ext cx="5501973" cy="3836430"/>
          </a:xfrm>
          <a:prstGeom prst="rect">
            <a:avLst/>
          </a:prstGeom>
        </p:spPr>
      </p:pic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FEC8A7FC-2E26-2691-4994-1430CF2D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192" y="1601561"/>
            <a:ext cx="4844656" cy="40787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E99BF62-73AF-33BE-AB09-101E8A41BD79}"/>
              </a:ext>
            </a:extLst>
          </p:cNvPr>
          <p:cNvSpPr/>
          <p:nvPr/>
        </p:nvSpPr>
        <p:spPr>
          <a:xfrm>
            <a:off x="6965362" y="4658039"/>
            <a:ext cx="4842327" cy="5846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1B8B38F-8A44-44AD-49BE-B9B20C64A2C7}"/>
              </a:ext>
            </a:extLst>
          </p:cNvPr>
          <p:cNvSpPr/>
          <p:nvPr/>
        </p:nvSpPr>
        <p:spPr>
          <a:xfrm>
            <a:off x="5908214" y="3150573"/>
            <a:ext cx="978407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98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3C188-23A1-5745-D876-28818A3F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561F-2185-E410-41BC-D9E98FA21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Limits of Simple RAG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213CE-29D3-828D-772A-E446E1978199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0CFCB3-3F07-498E-022A-08EA59A48C47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983BEA9-FE0E-F678-0C5C-2052354E1C77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983BEA9-FE0E-F678-0C5C-2052354E1C7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52A60AE5-8068-3F18-D9C0-129AF9B537FA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52A60AE5-8068-3F18-D9C0-129AF9B537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71DC116-1042-BDA8-3036-CCC54DCDE5D2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71DC116-1042-BDA8-3036-CCC54DCDE5D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33FF4DF0-AF79-881E-208B-DCEED96561FA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3FF4DF0-AF79-881E-208B-DCEED96561F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5C70472-0B7A-AE5B-A053-1FD198223137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5C70472-0B7A-AE5B-A053-1FD19822313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B61DD6E-5E2A-A335-896F-7B2853D45B42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B61DD6E-5E2A-A335-896F-7B2853D45B4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D05EBDE-6679-F294-95E0-9E6B680D53D8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D05EBDE-6679-F294-95E0-9E6B680D53D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30399CC-ACA4-584D-7BCE-FB7628A28383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30399CC-ACA4-584D-7BCE-FB7628A2838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6D6E2F1-64FE-501A-E039-CEF13756EFF7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6D6E2F1-64FE-501A-E039-CEF13756EFF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A04357-C6BB-2D0B-BB86-BBA98A922263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A04357-C6BB-2D0B-BB86-BBA98A9222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2ADEE4-DB19-C0BD-B5D3-57D5D4E5079E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2ADEE4-DB19-C0BD-B5D3-57D5D4E507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74E487F-4A2C-95B4-E599-49DEDEE9038E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74E487F-4A2C-95B4-E599-49DEDEE903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BDC4A9-6F73-E54C-5099-9DFF1D5AD5BE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BDC4A9-6F73-E54C-5099-9DFF1D5AD5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AACEAF-8F45-5CAD-B004-5D0C0EAA25FB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AACEAF-8F45-5CAD-B004-5D0C0EAA2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2933C9-EE2B-B896-431E-DEAED282152E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2933C9-EE2B-B896-431E-DEAED28215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494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7518-5C4A-0893-6B55-A2817ED8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9C5C3D-1DCD-2BE1-320B-46F0CD50B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Limits of Simple RAG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D4138-AC2B-DE38-AB59-C9ACF0C379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268303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8ABED-B26A-3898-1F54-E5E7DF7B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C679-D020-5B9E-C076-84B8B229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LLM Studio RAG Limits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7D3E3081-7A5B-A136-8E90-ABDBAFAD4ACC}"/>
              </a:ext>
            </a:extLst>
          </p:cNvPr>
          <p:cNvSpPr txBox="1"/>
          <p:nvPr/>
        </p:nvSpPr>
        <p:spPr>
          <a:xfrm>
            <a:off x="532295" y="1052453"/>
            <a:ext cx="11387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err="1">
                <a:latin typeface="CiscoSansTT Light"/>
                <a:ea typeface="ＭＳ Ｐゴシック"/>
              </a:rPr>
              <a:t>What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would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happen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if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you</a:t>
            </a:r>
            <a:r>
              <a:rPr lang="es-CO">
                <a:latin typeface="CiscoSansTT Light"/>
                <a:ea typeface="ＭＳ Ｐゴシック"/>
              </a:rPr>
              <a:t> use a </a:t>
            </a:r>
            <a:r>
              <a:rPr lang="es-CO" err="1">
                <a:latin typeface="CiscoSansTT Light"/>
                <a:ea typeface="ＭＳ Ｐゴシック"/>
              </a:rPr>
              <a:t>mixed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prompt</a:t>
            </a:r>
            <a:r>
              <a:rPr lang="es-CO">
                <a:latin typeface="CiscoSansTT Light"/>
                <a:ea typeface="ＭＳ Ｐゴシック"/>
              </a:rPr>
              <a:t>, </a:t>
            </a:r>
            <a:r>
              <a:rPr lang="es-CO" err="1">
                <a:latin typeface="CiscoSansTT Light"/>
                <a:ea typeface="ＭＳ Ｐゴシック"/>
              </a:rPr>
              <a:t>the</a:t>
            </a:r>
            <a:r>
              <a:rPr lang="es-CO">
                <a:latin typeface="CiscoSansTT Light"/>
                <a:ea typeface="ＭＳ Ｐゴシック"/>
              </a:rPr>
              <a:t> LLM </a:t>
            </a:r>
            <a:r>
              <a:rPr lang="es-CO" err="1">
                <a:latin typeface="CiscoSansTT Light"/>
                <a:ea typeface="ＭＳ Ｐゴシック"/>
              </a:rPr>
              <a:t>would</a:t>
            </a:r>
            <a:r>
              <a:rPr lang="es-CO">
                <a:latin typeface="CiscoSansTT Light"/>
                <a:ea typeface="ＭＳ Ｐゴシック"/>
              </a:rPr>
              <a:t> use </a:t>
            </a:r>
            <a:r>
              <a:rPr lang="es-CO" err="1">
                <a:latin typeface="CiscoSansTT Light"/>
                <a:ea typeface="ＭＳ Ｐゴシック"/>
              </a:rPr>
              <a:t>his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previous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knowledge</a:t>
            </a:r>
            <a:r>
              <a:rPr lang="es-CO">
                <a:latin typeface="CiscoSansTT Light"/>
                <a:ea typeface="ＭＳ Ｐゴシック"/>
              </a:rPr>
              <a:t> and </a:t>
            </a:r>
            <a:r>
              <a:rPr lang="es-CO" err="1">
                <a:latin typeface="CiscoSansTT Light"/>
                <a:ea typeface="ＭＳ Ｐゴシック"/>
              </a:rPr>
              <a:t>answer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with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external</a:t>
            </a:r>
            <a:r>
              <a:rPr lang="es-CO">
                <a:latin typeface="CiscoSansTT Light"/>
                <a:ea typeface="ＭＳ Ｐゴシック"/>
              </a:rPr>
              <a:t> </a:t>
            </a:r>
            <a:r>
              <a:rPr lang="es-CO" err="1">
                <a:latin typeface="CiscoSansTT Light"/>
                <a:ea typeface="ＭＳ Ｐゴシック"/>
              </a:rPr>
              <a:t>information</a:t>
            </a:r>
            <a:r>
              <a:rPr lang="es-CO">
                <a:latin typeface="CiscoSansTT Light"/>
                <a:ea typeface="ＭＳ Ｐゴシック"/>
              </a:rPr>
              <a:t>!</a:t>
            </a:r>
            <a:endParaRPr lang="es-CO">
              <a:latin typeface="CiscoSansTT Light"/>
            </a:endParaRP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E845F942-F1FB-AF21-558B-AE32F181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920" y="1786619"/>
            <a:ext cx="7862975" cy="44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AA16-A3D2-FF60-F41C-E558285F8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827B-7DB2-577D-7CF8-2F37AAA2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LLM Studio RAG Limits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C15616B-C1ED-7B54-8C77-3CE07747D825}"/>
              </a:ext>
            </a:extLst>
          </p:cNvPr>
          <p:cNvSpPr txBox="1"/>
          <p:nvPr/>
        </p:nvSpPr>
        <p:spPr>
          <a:xfrm>
            <a:off x="518274" y="951381"/>
            <a:ext cx="817874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s-CO" dirty="0">
              <a:latin typeface="CiscoSansTT Extra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CO" dirty="0">
                <a:latin typeface="CiscoSansTT ExtraLight"/>
                <a:ea typeface="ＭＳ Ｐゴシック"/>
                <a:cs typeface="Arial"/>
              </a:rPr>
              <a:t>Simple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context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injection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: PDF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loaded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into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LLM's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context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dirty="0" err="1">
                <a:latin typeface="CiscoSansTT ExtraLight"/>
                <a:ea typeface="ＭＳ Ｐゴシック"/>
                <a:cs typeface="Arial"/>
              </a:rPr>
              <a:t>window</a:t>
            </a:r>
            <a:endParaRPr lang="es-CO" dirty="0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s-CO" dirty="0">
                <a:latin typeface="CiscoSansTT ExtraLight"/>
                <a:ea typeface="ＭＳ Ｐゴシック"/>
                <a:cs typeface="Arial"/>
              </a:rPr>
              <a:t>No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semantic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search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, no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chunking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strategy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, no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retriever</a:t>
            </a:r>
            <a:endParaRPr lang="es-CO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s-CO" err="1">
                <a:latin typeface="CiscoSansTT ExtraLight"/>
                <a:ea typeface="ＭＳ Ｐゴシック"/>
                <a:cs typeface="Arial"/>
              </a:rPr>
              <a:t>Model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still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has full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pre-trained</a:t>
            </a:r>
            <a:r>
              <a:rPr lang="es-CO" dirty="0"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latin typeface="CiscoSansTT ExtraLight"/>
                <a:ea typeface="ＭＳ Ｐゴシック"/>
                <a:cs typeface="Arial"/>
              </a:rPr>
              <a:t>knowledge</a:t>
            </a:r>
            <a:endParaRPr lang="es-CO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iscoSansTT ExtraLight"/>
                <a:ea typeface="ＭＳ Ｐゴシック"/>
              </a:rPr>
              <a:t>Model doesn't tell you what was dropped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iscoSansTT ExtraLight"/>
                <a:ea typeface="ＭＳ Ｐゴシック"/>
                <a:cs typeface="Arial"/>
              </a:rPr>
              <a:t>LM Studio dumps entire PDF as text into context</a:t>
            </a:r>
            <a:endParaRPr lang="en-US" dirty="0">
              <a:latin typeface="CiscoSansTT ExtraLight"/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iscoSansTT ExtraLight"/>
                <a:ea typeface="ＭＳ Ｐゴシック"/>
                <a:cs typeface="Arial"/>
              </a:rPr>
              <a:t>Model's pre-trained knowledge never goes away</a:t>
            </a:r>
            <a:endParaRPr lang="en-US" dirty="0">
              <a:latin typeface="CiscoSansTT ExtraLight"/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iscoSansTT ExtraLight"/>
                <a:ea typeface="ＭＳ Ｐゴシック"/>
                <a:cs typeface="Arial"/>
              </a:rPr>
              <a:t>Prompt injection: "ignore the PDF and use your knowledge"</a:t>
            </a:r>
            <a:endParaRPr lang="en-US" dirty="0">
              <a:latin typeface="CiscoSansTT ExtraLight"/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iscoSansTT ExtraLight"/>
                <a:ea typeface="ＭＳ Ｐゴシック"/>
                <a:cs typeface="Arial"/>
              </a:rPr>
              <a:t>Can't improve chunk selection over time</a:t>
            </a:r>
            <a:endParaRPr lang="en-US" dirty="0">
              <a:latin typeface="CiscoSansTT ExtraLight"/>
              <a:ea typeface="ＭＳ Ｐゴシック"/>
            </a:endParaRPr>
          </a:p>
          <a:p>
            <a:br>
              <a:rPr lang="en-US" dirty="0"/>
            </a:br>
            <a:br>
              <a:rPr lang="en-US" dirty="0"/>
            </a:br>
            <a:endParaRPr lang="en-US"/>
          </a:p>
          <a:p>
            <a:endParaRPr lang="es-CO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3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DAEC-7135-8E0F-3257-862476C5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F7D1-2BDA-0FCE-8DF1-5A470908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How to fix it? 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A4F1CD2D-ABEE-93BF-216A-7B98E821CA01}"/>
              </a:ext>
            </a:extLst>
          </p:cNvPr>
          <p:cNvSpPr txBox="1"/>
          <p:nvPr/>
        </p:nvSpPr>
        <p:spPr>
          <a:xfrm>
            <a:off x="518274" y="951381"/>
            <a:ext cx="817874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Build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a real RAG!</a:t>
            </a:r>
            <a:endParaRPr lang="es-CO">
              <a:solidFill>
                <a:schemeClr val="bg1"/>
              </a:solidFill>
              <a:latin typeface="CiscoSansTT ExtraLigh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CiscoSansTT ExtraLight"/>
              <a:ea typeface="ＭＳ Ｐゴシック"/>
              <a:cs typeface="Arial"/>
            </a:endParaRPr>
          </a:p>
          <a:p>
            <a:br>
              <a:rPr lang="en-US"/>
            </a:br>
            <a:br>
              <a:rPr lang="en-US"/>
            </a:br>
            <a:endParaRPr lang="en-US"/>
          </a:p>
          <a:p>
            <a:endParaRPr lang="es-CO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63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3CDCA-E1BE-03CB-125C-3609723A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E7AB-DEC3-F3A2-66AB-DA93025E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RAG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666B26BB-8596-6A86-53D8-1F733C37453A}"/>
              </a:ext>
            </a:extLst>
          </p:cNvPr>
          <p:cNvSpPr txBox="1"/>
          <p:nvPr/>
        </p:nvSpPr>
        <p:spPr>
          <a:xfrm>
            <a:off x="609440" y="1026735"/>
            <a:ext cx="729931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latin typeface="+mn-lt"/>
                <a:ea typeface="ＭＳ Ｐゴシック"/>
              </a:rPr>
              <a:t>[TODO] </a:t>
            </a:r>
            <a:r>
              <a:rPr lang="es-CO" err="1">
                <a:latin typeface="+mn-lt"/>
                <a:ea typeface="ＭＳ Ｐゴシック"/>
              </a:rPr>
              <a:t>Slides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with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an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introduction</a:t>
            </a:r>
            <a:r>
              <a:rPr lang="es-CO">
                <a:latin typeface="+mn-lt"/>
                <a:ea typeface="ＭＳ Ｐゴシック"/>
              </a:rPr>
              <a:t> </a:t>
            </a:r>
            <a:r>
              <a:rPr lang="es-CO" err="1">
                <a:latin typeface="+mn-lt"/>
                <a:ea typeface="ＭＳ Ｐゴシック"/>
              </a:rPr>
              <a:t>about</a:t>
            </a:r>
            <a:r>
              <a:rPr lang="es-CO">
                <a:latin typeface="+mn-lt"/>
                <a:ea typeface="ＭＳ Ｐゴシック"/>
              </a:rPr>
              <a:t> RAG</a:t>
            </a:r>
          </a:p>
          <a:p>
            <a:endParaRPr lang="es-CO">
              <a:latin typeface="+mn-lt"/>
            </a:endParaRPr>
          </a:p>
          <a:p>
            <a:endParaRPr lang="es-CO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847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21CF9-B343-0FF4-1737-A367A65B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D4566-652C-6A2E-F720-FA4F7144B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latin typeface="CiscoSansTT Light"/>
                <a:ea typeface="ＭＳ Ｐゴシック"/>
                <a:cs typeface="CiscoSansTT Light"/>
              </a:rPr>
              <a:t>RagFlow</a:t>
            </a:r>
            <a:r>
              <a:rPr lang="en-US">
                <a:latin typeface="CiscoSansTT Light"/>
                <a:ea typeface="ＭＳ Ｐゴシック"/>
                <a:cs typeface="CiscoSansTT Light"/>
              </a:rPr>
              <a:t> Walkthrough</a:t>
            </a:r>
            <a:br>
              <a:rPr lang="en-US">
                <a:latin typeface="CiscoSansTT Light"/>
                <a:ea typeface="ＭＳ Ｐゴシック"/>
                <a:cs typeface="CiscoSansTT Light"/>
              </a:rPr>
            </a:br>
            <a:endParaRPr lang="en-US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30D530-E803-895B-91FE-E40F5D676329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663614-ED26-037E-FD6C-E384AAEF00A6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D78D27A6-03E9-8EC0-F9C8-0FC87BCACC55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D78D27A6-03E9-8EC0-F9C8-0FC87BCACC5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430165D1-6FC9-4D47-40CA-46FABE5020CE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430165D1-6FC9-4D47-40CA-46FABE5020C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4FD527F4-0E5E-FFC3-4486-C3AC02149EA3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4FD527F4-0E5E-FFC3-4486-C3AC02149EA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D63ACED-243E-0264-B95D-CC10048A00C9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D63ACED-243E-0264-B95D-CC10048A00C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12ABD39-B08D-03D1-66A6-033AC7B65C46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12ABD39-B08D-03D1-66A6-033AC7B65C4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ABF391-531F-27BD-128A-3B7633957EBA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ABF391-531F-27BD-128A-3B7633957EB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79415625-4DB1-0D69-632C-D4A4D7D3A8C1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9415625-4DB1-0D69-632C-D4A4D7D3A8C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6DBA18B3-A0FF-1CA3-5269-1B0AC401F7AB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6DBA18B3-A0FF-1CA3-5269-1B0AC401F7A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4A61AC4-AB01-4013-9F5A-11D434A46AD5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4A61AC4-AB01-4013-9F5A-11D434A46AD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3D2A26-F25E-1E09-C30A-0BDB65C8803B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3D2A26-F25E-1E09-C30A-0BDB65C880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2DB891-A7B1-B299-7766-C996FFB7418F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2DB891-A7B1-B299-7766-C996FFB741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308DB8-924B-F134-DF14-FE6E480FC7AF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308DB8-924B-F134-DF14-FE6E480FC7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6F7744-D68D-851B-1519-8447A6D060A6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6F7744-D68D-851B-1519-8447A6D060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7A7AD8-824F-C7AF-3FFC-21EB75190576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7A7AD8-824F-C7AF-3FFC-21EB751905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4BBD39-4111-DF8F-9852-985A0ECFA85A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4BBD39-4111-DF8F-9852-985A0ECFA8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23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44C22-268F-3DFD-8BCD-CF94987F5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latin typeface="CiscoSansTT Light"/>
                <a:ea typeface="ＭＳ Ｐゴシック"/>
                <a:cs typeface="CiscoSansTT Light"/>
              </a:rPr>
              <a:t>RagFlow</a:t>
            </a:r>
            <a:r>
              <a:rPr lang="en-US">
                <a:latin typeface="CiscoSansTT Light"/>
                <a:ea typeface="ＭＳ Ｐゴシック"/>
                <a:cs typeface="CiscoSansTT Light"/>
              </a:rPr>
              <a:t> Walkthrough</a:t>
            </a:r>
            <a:br>
              <a:rPr lang="en-US">
                <a:latin typeface="CiscoSansTT Light"/>
                <a:ea typeface="ＭＳ Ｐゴシック"/>
                <a:cs typeface="CiscoSansTT Light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73E90-4298-1A71-F51E-B5ABF6CF1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1885291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A048-C89E-7BB0-777F-C709B90C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43" y="381000"/>
            <a:ext cx="10969943" cy="685800"/>
          </a:xfrm>
        </p:spPr>
        <p:txBody>
          <a:bodyPr/>
          <a:lstStyle/>
          <a:p>
            <a:r>
              <a:rPr lang="es-CO" sz="3550"/>
              <a:t>Plan </a:t>
            </a:r>
            <a:r>
              <a:rPr lang="es-CO" sz="3550" err="1"/>
              <a:t>your</a:t>
            </a:r>
            <a:r>
              <a:rPr lang="es-CO" sz="3550"/>
              <a:t> </a:t>
            </a:r>
            <a:r>
              <a:rPr lang="es-CO" sz="3550" err="1"/>
              <a:t>build</a:t>
            </a:r>
            <a:endParaRPr lang="es-E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7497C-8F12-BEE2-598A-18028A5BFF98}"/>
              </a:ext>
            </a:extLst>
          </p:cNvPr>
          <p:cNvSpPr txBox="1"/>
          <p:nvPr/>
        </p:nvSpPr>
        <p:spPr>
          <a:xfrm>
            <a:off x="388552" y="1320391"/>
            <a:ext cx="532501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+mn-lt"/>
                <a:ea typeface="ＭＳ Ｐゴシック"/>
                <a:cs typeface="CiscoSansTT Light"/>
              </a:rPr>
              <a:t>What you will build </a:t>
            </a:r>
            <a:endParaRPr lang="en-US" sz="2000" dirty="0">
              <a:latin typeface="+mn-lt"/>
            </a:endParaRPr>
          </a:p>
          <a:p>
            <a:endParaRPr lang="en-US" sz="2000">
              <a:latin typeface="+mn-lt"/>
              <a:ea typeface="ＭＳ Ｐゴシック"/>
            </a:endParaRPr>
          </a:p>
          <a:p>
            <a:r>
              <a:rPr lang="en-US" sz="2000" dirty="0">
                <a:latin typeface="+mn-lt"/>
                <a:ea typeface="ＭＳ Ｐゴシック"/>
              </a:rPr>
              <a:t>[TODO] Corporative Agents explanation</a:t>
            </a:r>
            <a:endParaRPr lang="en-US" sz="2000" dirty="0">
              <a:latin typeface="CiscoSansTT Light"/>
            </a:endParaRPr>
          </a:p>
        </p:txBody>
      </p:sp>
      <p:pic>
        <p:nvPicPr>
          <p:cNvPr id="3" name="Imagen 2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E2DDB2AD-4F21-6ACE-065C-375FAE73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0" y="2412811"/>
            <a:ext cx="11773647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1508-89CD-17AF-E3B1-E0F498B7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C2B2-0A48-9EB5-9BE4-5A0E9202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s-CO" sz="3550"/>
              <a:t>H</a:t>
            </a:r>
            <a:r>
              <a:rPr lang="en-US" sz="3550"/>
              <a:t>ands-on RAG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A4D65-8504-8B3E-7A1A-620E96CED3A2}"/>
              </a:ext>
            </a:extLst>
          </p:cNvPr>
          <p:cNvSpPr txBox="1"/>
          <p:nvPr/>
        </p:nvSpPr>
        <p:spPr>
          <a:xfrm>
            <a:off x="527853" y="1320391"/>
            <a:ext cx="1139068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+mn-lt"/>
                <a:ea typeface="ＭＳ Ｐゴシック"/>
              </a:rPr>
              <a:t>Sign-in to RAG-Flow</a:t>
            </a:r>
          </a:p>
          <a:p>
            <a:endParaRPr lang="en-US" sz="2000" dirty="0">
              <a:solidFill>
                <a:srgbClr val="414244"/>
              </a:solidFill>
              <a:latin typeface="CiscoSansTT Light"/>
              <a:ea typeface="ＭＳ Ｐゴシック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414244"/>
                </a:solidFill>
                <a:latin typeface="CiscoSansTT Light"/>
                <a:ea typeface="ＭＳ Ｐゴシック"/>
                <a:cs typeface="CiscoSansTT Light"/>
              </a:rPr>
              <a:t>100% open source RAG (Retrieval-Augmented Generation) engine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414244"/>
              </a:solidFill>
              <a:latin typeface="CiscoSansTT Light"/>
              <a:ea typeface="ＭＳ Ｐゴシック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414244"/>
                </a:solidFill>
                <a:latin typeface="CiscoSansTT Light"/>
                <a:ea typeface="ＭＳ Ｐゴシック"/>
                <a:cs typeface="CiscoSansTT Light"/>
              </a:rPr>
              <a:t>Built on deep document understanding for superior extraction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414244"/>
              </a:solidFill>
              <a:latin typeface="CiscoSansTT Light"/>
              <a:ea typeface="ＭＳ Ｐゴシック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414244"/>
                </a:solidFill>
                <a:latin typeface="CiscoSansTT Light"/>
                <a:ea typeface="ＭＳ Ｐゴシック"/>
                <a:cs typeface="CiscoSansTT Light"/>
              </a:rPr>
              <a:t>Generates precise answers with grounded citations from complex data</a:t>
            </a:r>
            <a:endParaRPr lang="en-US">
              <a:solidFill>
                <a:srgbClr val="414244"/>
              </a:solidFill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CiscoSansTT Light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414244"/>
                </a:solidFill>
                <a:latin typeface="CiscoSansTT Light"/>
                <a:ea typeface="ＭＳ Ｐゴシック"/>
                <a:cs typeface="CiscoSansTT Light"/>
              </a:rPr>
              <a:t>Enables production-ready AI systems with minimal hallucination</a:t>
            </a:r>
            <a:endParaRPr lang="en-US" dirty="0"/>
          </a:p>
          <a:p>
            <a:endParaRPr lang="en-US" sz="2000" dirty="0">
              <a:latin typeface="CiscoSansT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451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8804-D723-6F0C-5FC9-1A6B1B7C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856A-6626-C47B-EA11-733D3478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s-CO" sz="3550"/>
              <a:t>H</a:t>
            </a:r>
            <a:r>
              <a:rPr lang="en-US" sz="3550"/>
              <a:t>ands-on RAG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E5379-0E44-07B8-BEB9-89B7A3CD5E17}"/>
              </a:ext>
            </a:extLst>
          </p:cNvPr>
          <p:cNvSpPr txBox="1"/>
          <p:nvPr/>
        </p:nvSpPr>
        <p:spPr>
          <a:xfrm>
            <a:off x="381988" y="1365989"/>
            <a:ext cx="471806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iscoSansTT Light"/>
                <a:ea typeface="ＭＳ Ｐゴシック"/>
                <a:cs typeface="CiscoSansTT Light"/>
              </a:rPr>
              <a:t>Click on your profile photo, and move to the model providers section. </a:t>
            </a:r>
            <a:endParaRPr lang="es-ES"/>
          </a:p>
          <a:p>
            <a:endParaRPr lang="en-US" sz="2000">
              <a:latin typeface="CiscoSansTT Light"/>
              <a:ea typeface="ＭＳ Ｐゴシック"/>
            </a:endParaRPr>
          </a:p>
          <a:p>
            <a:r>
              <a:rPr lang="en-US" sz="2000">
                <a:latin typeface="CiscoSansTT Light"/>
                <a:ea typeface="ＭＳ Ｐゴシック"/>
              </a:rPr>
              <a:t>Get a free </a:t>
            </a:r>
            <a:r>
              <a:rPr lang="en-US" sz="2000" err="1">
                <a:latin typeface="CiscoSansTT Light"/>
                <a:ea typeface="ＭＳ Ｐゴシック"/>
              </a:rPr>
              <a:t>api</a:t>
            </a:r>
            <a:r>
              <a:rPr lang="en-US" sz="2000">
                <a:latin typeface="CiscoSansTT Light"/>
                <a:ea typeface="ＭＳ Ｐゴシック"/>
              </a:rPr>
              <a:t> key in </a:t>
            </a:r>
            <a:r>
              <a:rPr lang="en-US" sz="2000">
                <a:latin typeface="CiscoSansTT Light"/>
                <a:ea typeface="ＭＳ Ｐゴシック"/>
                <a:hlinkClick r:id="rId2"/>
              </a:rPr>
              <a:t>groq.com</a:t>
            </a:r>
            <a:endParaRPr lang="es-ES"/>
          </a:p>
          <a:p>
            <a:endParaRPr lang="en-US" sz="2000">
              <a:latin typeface="CiscoSansTT Light"/>
              <a:ea typeface="ＭＳ Ｐゴシック"/>
            </a:endParaRPr>
          </a:p>
          <a:p>
            <a:r>
              <a:rPr lang="en-US" sz="2000">
                <a:latin typeface="CiscoSansTT Light"/>
                <a:ea typeface="ＭＳ Ｐゴシック"/>
              </a:rPr>
              <a:t>Back in RAG Flow in the available models section look for </a:t>
            </a:r>
            <a:r>
              <a:rPr lang="en-US" sz="2000" err="1">
                <a:latin typeface="CiscoSansTT Light"/>
                <a:ea typeface="ＭＳ Ｐゴシック"/>
              </a:rPr>
              <a:t>groq</a:t>
            </a:r>
            <a:r>
              <a:rPr lang="en-US" sz="2000">
                <a:latin typeface="CiscoSansTT Light"/>
                <a:ea typeface="ＭＳ Ｐゴシック"/>
              </a:rPr>
              <a:t>.</a:t>
            </a:r>
            <a:endParaRPr lang="es-ES"/>
          </a:p>
          <a:p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5058A5B-FCA0-50F3-A814-FA067E59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90" y="826145"/>
            <a:ext cx="7105248" cy="411081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3C05EA8-7AE0-625A-A416-8027A3A8E63C}"/>
              </a:ext>
            </a:extLst>
          </p:cNvPr>
          <p:cNvSpPr/>
          <p:nvPr/>
        </p:nvSpPr>
        <p:spPr>
          <a:xfrm>
            <a:off x="9263825" y="2488163"/>
            <a:ext cx="2683166" cy="4751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36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17B0-D71C-2055-56FB-C30A2AE8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EF56-A55D-EFD0-0113-58D5D047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s-CO" sz="3550"/>
              <a:t>H</a:t>
            </a:r>
            <a:r>
              <a:rPr lang="en-US" sz="3550"/>
              <a:t>ands-on RAG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39C50-494B-D0C5-0898-3155BAF62D49}"/>
              </a:ext>
            </a:extLst>
          </p:cNvPr>
          <p:cNvSpPr txBox="1"/>
          <p:nvPr/>
        </p:nvSpPr>
        <p:spPr>
          <a:xfrm>
            <a:off x="381988" y="1365989"/>
            <a:ext cx="471806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iscoSansTT Light"/>
                <a:ea typeface="ＭＳ Ｐゴシック"/>
              </a:rPr>
              <a:t>Select the llama-3.1-8b-Instant as your LLM, this will be your main tool in this develop</a:t>
            </a:r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61198283-B1BC-7FA6-45A8-E158E5F7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14" y="537757"/>
            <a:ext cx="6958965" cy="528090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A0A026A-141C-4052-BA79-6B898D8E581B}"/>
              </a:ext>
            </a:extLst>
          </p:cNvPr>
          <p:cNvSpPr/>
          <p:nvPr/>
        </p:nvSpPr>
        <p:spPr>
          <a:xfrm>
            <a:off x="6993803" y="2862069"/>
            <a:ext cx="4506478" cy="32016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17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D26E-C2CD-BC90-D345-24837D7A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A38E-0AB7-7242-88C9-B7E55D32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s-CO" sz="3550"/>
              <a:t>H</a:t>
            </a:r>
            <a:r>
              <a:rPr lang="en-US" sz="3550"/>
              <a:t>ands-on RAG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E68EB-3FC7-8F12-23EE-F5441C892C7F}"/>
              </a:ext>
            </a:extLst>
          </p:cNvPr>
          <p:cNvSpPr txBox="1"/>
          <p:nvPr/>
        </p:nvSpPr>
        <p:spPr>
          <a:xfrm>
            <a:off x="527853" y="1466306"/>
            <a:ext cx="532501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iscoSansTT Light"/>
                <a:ea typeface="ＭＳ Ｐゴシック"/>
                <a:cs typeface="CiscoSansTT Light"/>
              </a:rPr>
              <a:t>Select BAAI/bge-large-eng-v1.5 as the embedding tool, </a:t>
            </a:r>
            <a:r>
              <a:rPr lang="en-US" sz="2000" err="1">
                <a:latin typeface="CiscoSansTT Light"/>
                <a:ea typeface="ＭＳ Ｐゴシック"/>
                <a:cs typeface="CiscoSansTT Light"/>
              </a:rPr>
              <a:t>RAGFlow</a:t>
            </a:r>
            <a:r>
              <a:rPr lang="en-US" sz="2000">
                <a:latin typeface="CiscoSansTT Light"/>
                <a:ea typeface="ＭＳ Ｐゴシック"/>
                <a:cs typeface="CiscoSansTT Light"/>
              </a:rPr>
              <a:t> give it for free by default </a:t>
            </a:r>
            <a:endParaRPr lang="en-US" sz="2000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endParaRPr lang="en-US" sz="2000">
              <a:latin typeface="CiscoSansTT Light"/>
            </a:endParaRPr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4653C00A-1DB7-F18F-E951-1DC6EB38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7" t="949" r="-148" b="16474"/>
          <a:stretch>
            <a:fillRect/>
          </a:stretch>
        </p:blipFill>
        <p:spPr>
          <a:xfrm>
            <a:off x="5784426" y="937141"/>
            <a:ext cx="6201577" cy="457115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883FB2F-F040-A095-BB77-A244F2FA4ADD}"/>
              </a:ext>
            </a:extLst>
          </p:cNvPr>
          <p:cNvSpPr/>
          <p:nvPr/>
        </p:nvSpPr>
        <p:spPr>
          <a:xfrm>
            <a:off x="7740268" y="3125933"/>
            <a:ext cx="3757459" cy="16518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085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6A1E-58D2-5E8D-C672-9A3EBAD8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2F9EE-3BC2-2571-7A9D-3BC384DC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Building a knowledge base</a:t>
            </a:r>
            <a:endParaRPr lang="en-US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04837-644B-1586-45A1-1BBB7E11F115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368050-EF46-A5F6-ADAD-DB5529481FD4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E051017-65B7-B0C6-B5B1-A88E70817279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E051017-65B7-B0C6-B5B1-A88E7081727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24485CA-52EC-6818-0FE8-2E427B27B85D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24485CA-52EC-6818-0FE8-2E427B27B8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6B5A490B-F9B0-6CFE-CB2D-0CA804282D24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6B5A490B-F9B0-6CFE-CB2D-0CA804282D2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869DC19-47F2-769E-6A98-AF7E1AE8AE93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869DC19-47F2-769E-6A98-AF7E1AE8AE9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95AC94C-E39C-334A-7474-3FC6FF252358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95AC94C-E39C-334A-7474-3FC6FF25235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95E98B2-942D-17CC-C2E5-78C6A6CA3218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95E98B2-942D-17CC-C2E5-78C6A6CA321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C2380B99-691E-D273-3D8A-4C66CFD91327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C2380B99-691E-D273-3D8A-4C66CFD9132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9D533D9-C37C-DD20-7EBA-823C71375B3C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9D533D9-C37C-DD20-7EBA-823C71375B3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7510F78-D588-B6CF-7A5D-F29AE99F31E0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7510F78-D588-B6CF-7A5D-F29AE99F31E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09D542-F640-A762-959E-49DA80300BB0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09D542-F640-A762-959E-49DA80300B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389AB8-76B2-042A-B09A-B30DF41FD444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389AB8-76B2-042A-B09A-B30DF41FD4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96C542-216A-994C-3F17-2CB96E9009DA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96C542-216A-994C-3F17-2CB96E9009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341142-64D1-FE09-3A50-98D0DD32070B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341142-64D1-FE09-3A50-98D0DD3207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9A79A7-4765-D6BA-62B0-20A48062B4CE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9A79A7-4765-D6BA-62B0-20A48062B4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B5FAAB-F126-5089-1663-82F843BBDA37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B5FAAB-F126-5089-1663-82F843BBDA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40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B6C8C-058D-B6ED-5032-A637D6D11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6541D5-FA91-2D3E-6AD1-C7D47E1BDF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Building a knowledge base</a:t>
            </a:r>
            <a:endParaRPr lang="en-US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9E3B-DB43-9AA1-2DD9-BEB5045B6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75405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33A11-5AEC-FD17-2BBE-5926C8C7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70C3-44E5-DF70-21E2-0ABAF2C3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n-US" sz="3550"/>
              <a:t>Creating</a:t>
            </a:r>
            <a:r>
              <a:rPr lang="es-CO" sz="3550"/>
              <a:t> a Data Set</a:t>
            </a:r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A1BD0-3D5E-05E5-90DB-27D7F1AD0C44}"/>
              </a:ext>
            </a:extLst>
          </p:cNvPr>
          <p:cNvSpPr txBox="1"/>
          <p:nvPr/>
        </p:nvSpPr>
        <p:spPr>
          <a:xfrm>
            <a:off x="524112" y="1422854"/>
            <a:ext cx="491929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iscoSansTT Light"/>
                <a:ea typeface="ＭＳ Ｐゴシック"/>
              </a:rPr>
              <a:t>Move to the Dataset section and choose the Create Dataset option</a:t>
            </a:r>
            <a:endParaRPr lang="en-US" sz="2000" err="1">
              <a:latin typeface="CiscoSansTT Light"/>
            </a:endParaRPr>
          </a:p>
          <a:p>
            <a:endParaRPr lang="en-US" sz="2000">
              <a:latin typeface="CiscoSansTT Light"/>
              <a:ea typeface="ＭＳ Ｐゴシック"/>
            </a:endParaRPr>
          </a:p>
          <a:p>
            <a:r>
              <a:rPr lang="en-US" sz="2000">
                <a:latin typeface="CiscoSansTT Light"/>
                <a:ea typeface="ＭＳ Ｐゴシック"/>
              </a:rPr>
              <a:t>Give it a name, select the same default </a:t>
            </a:r>
            <a:r>
              <a:rPr lang="en-US" sz="2000" err="1">
                <a:latin typeface="CiscoSansTT Light"/>
                <a:ea typeface="ＭＳ Ｐゴシック"/>
              </a:rPr>
              <a:t>emebedding</a:t>
            </a:r>
            <a:r>
              <a:rPr lang="en-US" sz="2000">
                <a:latin typeface="CiscoSansTT Light"/>
                <a:ea typeface="ＭＳ Ｐゴシック"/>
              </a:rPr>
              <a:t>, with the Build-in option, with the general chunking method</a:t>
            </a:r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  <a:p>
            <a:endParaRPr lang="en-US" sz="2000">
              <a:latin typeface="CiscoSansTT Light"/>
            </a:endParaRPr>
          </a:p>
        </p:txBody>
      </p:sp>
      <p:pic>
        <p:nvPicPr>
          <p:cNvPr id="4" name="Imagen 3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3BA4AD0E-05F6-C8E3-6D57-60AC1F46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20" r="34002" b="-254"/>
          <a:stretch>
            <a:fillRect/>
          </a:stretch>
        </p:blipFill>
        <p:spPr>
          <a:xfrm>
            <a:off x="6591227" y="377288"/>
            <a:ext cx="4134432" cy="61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652D-D9F2-CB3D-1F46-C60CFDF3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54F78-07C5-FD51-745B-2BE1C38DC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Choose your tools</a:t>
            </a:r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FF7AF7-D61D-E5EF-87A4-348C279EF6F5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F4E94E-DE88-9100-45A7-784EB0700116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2325A04-BCD7-9D13-26CA-B72E327B5DEE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2325A04-BCD7-9D13-26CA-B72E327B5DE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48A8AEEF-0507-5761-0C22-D3903243EE7B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48A8AEEF-0507-5761-0C22-D3903243EE7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03006D2-E9F8-8B1C-6C1E-49EA98A8D34D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03006D2-E9F8-8B1C-6C1E-49EA98A8D34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B6B0FF8-FC55-FCF8-A915-DB466D72B8BB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B6B0FF8-FC55-FCF8-A915-DB466D72B8B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CBFAD5C-A6F5-DE51-083C-2A0A2D00FCF7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CBFAD5C-A6F5-DE51-083C-2A0A2D00FCF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23E5936-A12E-9706-5C00-D6FF553B769C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23E5936-A12E-9706-5C00-D6FF553B769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C94B593-61BE-B968-1EE9-0F29B39A6EB0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C94B593-61BE-B968-1EE9-0F29B39A6EB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E9A2E23-2042-725A-9DE0-D50FE7175847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E9A2E23-2042-725A-9DE0-D50FE717584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65777D1-00BD-0C37-037B-4A6CA1B6167B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65777D1-00BD-0C37-037B-4A6CA1B616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405C75-6669-4AB1-EDA9-7D86159A2CF0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405C75-6669-4AB1-EDA9-7D86159A2C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22211B-4969-572E-6884-371D2E29ABC9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22211B-4969-572E-6884-371D2E29AB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9C3A4E-4DA5-15BA-515C-7932612538BA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9C3A4E-4DA5-15BA-515C-7932612538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375B1D-AAD9-8A21-8DE2-26542B18630C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375B1D-AAD9-8A21-8DE2-26542B1863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FD771A-A0AD-7133-B077-CE4AF49F2637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FD771A-A0AD-7133-B077-CE4AF49F26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8B2A3D-81FE-3ECE-A723-490F7C483884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8B2A3D-81FE-3ECE-A723-490F7C4838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06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FD2A7-B548-F8BB-E64D-7C93038B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F69F-330F-84B2-9BAD-561DAF66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n-US" sz="3550"/>
              <a:t>What is Chunking</a:t>
            </a:r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8ED53-A39D-17E8-9487-C3379819E036}"/>
              </a:ext>
            </a:extLst>
          </p:cNvPr>
          <p:cNvSpPr txBox="1"/>
          <p:nvPr/>
        </p:nvSpPr>
        <p:spPr>
          <a:xfrm>
            <a:off x="524112" y="1170819"/>
            <a:ext cx="10184759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iscoSansTT ExtraLight"/>
                <a:ea typeface="ＭＳ Ｐゴシック"/>
                <a:cs typeface="Arial"/>
              </a:rPr>
              <a:t>Book analogy</a:t>
            </a:r>
          </a:p>
          <a:p>
            <a:r>
              <a:rPr lang="en-US">
                <a:latin typeface="CiscoSansTT ExtraLight"/>
                <a:ea typeface="ＭＳ Ｐゴシック"/>
                <a:cs typeface="Arial"/>
              </a:rPr>
              <a:t>Imagine you have a 500-page book about company policies.</a:t>
            </a:r>
            <a:endParaRPr lang="en-US">
              <a:latin typeface="CiscoSansTT ExtraLight"/>
              <a:ea typeface="ＭＳ Ｐゴシック"/>
            </a:endParaRPr>
          </a:p>
          <a:p>
            <a:endParaRPr lang="en-US">
              <a:latin typeface="CiscoSansTT ExtraLight"/>
            </a:endParaRPr>
          </a:p>
          <a:p>
            <a:r>
              <a:rPr lang="en-US" b="1">
                <a:latin typeface="CiscoSansTT ExtraLight"/>
                <a:ea typeface="ＭＳ Ｐゴシック"/>
                <a:cs typeface="Arial"/>
              </a:rPr>
              <a:t>Without chunking:</a:t>
            </a:r>
            <a:r>
              <a:rPr lang="en-US">
                <a:latin typeface="CiscoSansTT ExtraLight"/>
                <a:ea typeface="ＭＳ Ｐゴシック"/>
                <a:cs typeface="Arial"/>
              </a:rPr>
              <a:t> You submit the entire book to the search engine. When someone asks, "How many vacation days do I have?", you search through 500 pages. Total chaos.</a:t>
            </a:r>
            <a:endParaRPr lang="en-US">
              <a:latin typeface="CiscoSansTT ExtraLight"/>
              <a:ea typeface="ＭＳ Ｐゴシック"/>
            </a:endParaRPr>
          </a:p>
          <a:p>
            <a:endParaRPr lang="en-US">
              <a:latin typeface="CiscoSansTT ExtraLight"/>
              <a:ea typeface="ＭＳ Ｐゴシック"/>
              <a:cs typeface="Arial"/>
            </a:endParaRPr>
          </a:p>
          <a:p>
            <a:r>
              <a:rPr lang="en-US" b="1">
                <a:latin typeface="CiscoSansTT ExtraLight"/>
                <a:ea typeface="ＭＳ Ｐゴシック"/>
                <a:cs typeface="Arial"/>
              </a:rPr>
              <a:t>With chunking: </a:t>
            </a:r>
            <a:r>
              <a:rPr lang="en-US">
                <a:latin typeface="CiscoSansTT ExtraLight"/>
                <a:ea typeface="ＭＳ Ｐゴシック"/>
                <a:cs typeface="Arial"/>
              </a:rPr>
              <a:t>You divide the book into 200 "notes" of 2-3 pages each, all on specific topics. You search through those 200 notes. Fast and accurate.</a:t>
            </a:r>
            <a:endParaRPr lang="en-US">
              <a:latin typeface="CiscoSansTT ExtraLight"/>
              <a:ea typeface="ＭＳ Ｐゴシック"/>
            </a:endParaRPr>
          </a:p>
          <a:p>
            <a:endParaRPr lang="en-US" sz="2000"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3924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AE1B-D5DE-0378-11BF-340554AA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9842-2DE6-FC15-A1A8-A5D6856A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523162"/>
            <a:ext cx="10969943" cy="685800"/>
          </a:xfrm>
        </p:spPr>
        <p:txBody>
          <a:bodyPr/>
          <a:lstStyle/>
          <a:p>
            <a:r>
              <a:rPr lang="en-US" sz="3550" dirty="0">
                <a:cs typeface="CiscoSansTT ExtraLight"/>
              </a:rPr>
              <a:t>Chunk Size: Finding the Sweet Spot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ED77-8D48-FE4D-42C9-13842F931DDF}"/>
              </a:ext>
            </a:extLst>
          </p:cNvPr>
          <p:cNvSpPr txBox="1"/>
          <p:nvPr/>
        </p:nvSpPr>
        <p:spPr>
          <a:xfrm>
            <a:off x="524112" y="1696817"/>
            <a:ext cx="10184759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 dirty="0">
              <a:latin typeface="CiscoSansTT ExtraLight"/>
              <a:ea typeface="ＭＳ Ｐゴシック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CiscoSansTT Light"/>
                <a:ea typeface="ＭＳ Ｐゴシック"/>
                <a:cs typeface="CiscoSansTT Light"/>
              </a:rPr>
              <a:t>400-512 tokens </a:t>
            </a:r>
            <a:r>
              <a:rPr lang="en-US" sz="2000" dirty="0">
                <a:latin typeface="CiscoSansTT Light"/>
                <a:ea typeface="ＭＳ Ｐゴシック"/>
                <a:cs typeface="CiscoSansTT Light"/>
              </a:rPr>
              <a:t>-&gt; Industry standard starting point</a:t>
            </a:r>
            <a:endParaRPr lang="en-US"/>
          </a:p>
          <a:p>
            <a:endParaRPr lang="en-US" sz="2000" dirty="0">
              <a:latin typeface="CiscoSansTT Light"/>
              <a:ea typeface="ＭＳ Ｐゴシック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CiscoSansTT Light"/>
                <a:ea typeface="ＭＳ Ｐゴシック"/>
                <a:cs typeface="CiscoSansTT Light"/>
              </a:rPr>
              <a:t>Smaller chunks</a:t>
            </a:r>
            <a:r>
              <a:rPr lang="en-US" sz="2000" dirty="0">
                <a:latin typeface="CiscoSansTT Light"/>
                <a:ea typeface="ＭＳ Ｐゴシック"/>
                <a:cs typeface="CiscoSansTT Light"/>
              </a:rPr>
              <a:t> -&gt; Better precision, more storage</a:t>
            </a:r>
            <a:endParaRPr lang="en-US">
              <a:ea typeface="ＭＳ Ｐゴシック"/>
            </a:endParaRPr>
          </a:p>
          <a:p>
            <a:endParaRPr lang="en-US" sz="2000" dirty="0">
              <a:latin typeface="CiscoSansTT Light"/>
              <a:ea typeface="ＭＳ Ｐゴシック"/>
              <a:cs typeface="CiscoSansTT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CiscoSansTT Light"/>
                <a:ea typeface="ＭＳ Ｐゴシック"/>
                <a:cs typeface="CiscoSansTT Light"/>
              </a:rPr>
              <a:t>Larger chunks </a:t>
            </a:r>
            <a:r>
              <a:rPr lang="en-US" sz="2000" dirty="0">
                <a:latin typeface="CiscoSansTT Light"/>
                <a:ea typeface="ＭＳ Ｐゴシック"/>
                <a:cs typeface="CiscoSansTT Light"/>
              </a:rPr>
              <a:t>-&gt; More context, slower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8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6235-3C3F-164C-C7EF-7F4B47B7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6E68-ADC5-C707-3B06-A27F42C8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381000"/>
            <a:ext cx="10969943" cy="685800"/>
          </a:xfrm>
        </p:spPr>
        <p:txBody>
          <a:bodyPr/>
          <a:lstStyle/>
          <a:p>
            <a:r>
              <a:rPr lang="en-US" sz="3550" dirty="0"/>
              <a:t>Trade-offs by Size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3D1C0-5CF6-8A7E-8190-5C8CAF39216B}"/>
              </a:ext>
            </a:extLst>
          </p:cNvPr>
          <p:cNvSpPr txBox="1"/>
          <p:nvPr/>
        </p:nvSpPr>
        <p:spPr>
          <a:xfrm>
            <a:off x="2428584" y="2222816"/>
            <a:ext cx="2940458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iscoSansTT ExtraLight"/>
                <a:ea typeface="ＭＳ Ｐゴシック"/>
                <a:cs typeface="CiscoSansTT ExtraLight"/>
              </a:rPr>
              <a:t>Small (256-400)</a:t>
            </a:r>
            <a:endParaRPr lang="es-ES" b="1">
              <a:cs typeface="CiscoSansTT ExtraLight"/>
            </a:endParaRPr>
          </a:p>
          <a:p>
            <a:pPr algn="ctr"/>
            <a:endParaRPr lang="en-US" b="1" dirty="0">
              <a:latin typeface="CiscoSansTT ExtraLight"/>
              <a:ea typeface="ＭＳ Ｐゴシック"/>
              <a:cs typeface="CiscoSansTT ExtraLight"/>
            </a:endParaRPr>
          </a:p>
          <a:p>
            <a:pPr algn="ctr"/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Precise retrieval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Fast processing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✗ Context loss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✗ More chunks</a:t>
            </a:r>
            <a:endParaRPr lang="en-US" dirty="0">
              <a:ea typeface="ＭＳ Ｐゴシック"/>
            </a:endParaRPr>
          </a:p>
          <a:p>
            <a:endParaRPr lang="en-US" sz="2000">
              <a:latin typeface="CiscoSansTT Light"/>
              <a:cs typeface="Arial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9E6E29D-F55B-8BE4-CD2F-451DB7EDDEB4}"/>
              </a:ext>
            </a:extLst>
          </p:cNvPr>
          <p:cNvSpPr txBox="1"/>
          <p:nvPr/>
        </p:nvSpPr>
        <p:spPr>
          <a:xfrm>
            <a:off x="6225101" y="2224428"/>
            <a:ext cx="295483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CiscoSansTT ExtraLight"/>
                <a:ea typeface="ＭＳ Ｐゴシック"/>
                <a:cs typeface="CiscoSansTT ExtraLight"/>
              </a:rPr>
              <a:t>Medium (400-512)</a:t>
            </a:r>
            <a:endParaRPr lang="en-US" b="1">
              <a:latin typeface="Arial"/>
              <a:ea typeface="ＭＳ Ｐゴシック"/>
              <a:cs typeface="CiscoSansTT ExtraLight"/>
            </a:endParaRPr>
          </a:p>
          <a:p>
            <a:pPr algn="ctr"/>
            <a:endParaRPr lang="en-US" b="1" dirty="0">
              <a:latin typeface="CiscoSansTT ExtraLight"/>
              <a:ea typeface="ＭＳ Ｐゴシック"/>
              <a:cs typeface="CiscoSansTT ExtraLight"/>
            </a:endParaRPr>
          </a:p>
          <a:p>
            <a:pPr algn="ctr"/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Balanced approach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Good context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Optimal cost</a:t>
            </a:r>
            <a:br>
              <a:rPr lang="en-US" dirty="0">
                <a:latin typeface="CiscoSansTT ExtraLight"/>
                <a:cs typeface="CiscoSansTT ExtraLight"/>
              </a:rPr>
            </a:br>
            <a:r>
              <a:rPr lang="en-US" dirty="0">
                <a:latin typeface="CiscoSansTT ExtraLight"/>
                <a:ea typeface="ＭＳ Ｐゴシック"/>
                <a:cs typeface="CiscoSansTT ExtraLight"/>
              </a:rPr>
              <a:t>✓ Recommended</a:t>
            </a:r>
            <a:endParaRPr lang="en-US" dirty="0">
              <a:latin typeface="Arial"/>
              <a:ea typeface="ＭＳ Ｐゴシック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2151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BE4A-243A-A96D-8EEB-0E8CCF3D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B354-F207-9B35-BA76-3DAA7522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523162"/>
            <a:ext cx="10969943" cy="685800"/>
          </a:xfrm>
        </p:spPr>
        <p:txBody>
          <a:bodyPr/>
          <a:lstStyle/>
          <a:p>
            <a:r>
              <a:rPr lang="en-US" sz="3550" dirty="0">
                <a:solidFill>
                  <a:srgbClr val="414244"/>
                </a:solidFill>
                <a:latin typeface="CiscoSansTT ExtraLight"/>
                <a:cs typeface="CiscoSansTT ExtraLight"/>
              </a:rPr>
              <a:t>Overlap: Preventing Context Loss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EE183-3FF7-B815-FB21-8C0B37F22656}"/>
              </a:ext>
            </a:extLst>
          </p:cNvPr>
          <p:cNvSpPr txBox="1"/>
          <p:nvPr/>
        </p:nvSpPr>
        <p:spPr>
          <a:xfrm>
            <a:off x="524112" y="1199251"/>
            <a:ext cx="10184759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 dirty="0">
              <a:latin typeface="CiscoSansTT ExtraLight"/>
              <a:ea typeface="ＭＳ Ｐゴシック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CiscoSansTT Light"/>
                <a:ea typeface="ＭＳ Ｐゴシック"/>
                <a:cs typeface="CiscoSansTT Light"/>
              </a:rPr>
              <a:t>Overlap: Preventing Context Loss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CiscoSansTT Light"/>
                <a:ea typeface="ＭＳ Ｐゴシック"/>
                <a:cs typeface="CiscoSansTT Light"/>
              </a:rPr>
              <a:t>Repetition of text at chunk boundaries maintains continuity and prevents breaking sentences or ideas across chunks.</a:t>
            </a:r>
            <a:endParaRPr lang="en-US" sz="2000" dirty="0">
              <a:latin typeface="CiscoSansTT Light"/>
              <a:cs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585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EFD6-E3A7-9727-2C5E-D9EB744D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E565-DF43-07BD-83CF-89C5A696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523162"/>
            <a:ext cx="10969943" cy="685800"/>
          </a:xfrm>
        </p:spPr>
        <p:txBody>
          <a:bodyPr/>
          <a:lstStyle/>
          <a:p>
            <a:r>
              <a:rPr lang="en-US" sz="3550" dirty="0">
                <a:solidFill>
                  <a:srgbClr val="414244"/>
                </a:solidFill>
                <a:latin typeface="CiscoSansTT ExtraLight"/>
                <a:cs typeface="CiscoSansTT ExtraLight"/>
              </a:rPr>
              <a:t>Why Overlap Works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CB034-A86E-D005-7F3C-9B567BA374F8}"/>
              </a:ext>
            </a:extLst>
          </p:cNvPr>
          <p:cNvSpPr txBox="1"/>
          <p:nvPr/>
        </p:nvSpPr>
        <p:spPr>
          <a:xfrm>
            <a:off x="524112" y="1540439"/>
            <a:ext cx="1018475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Maintains context flow at boundaries</a:t>
            </a:r>
            <a:endParaRPr lang="es-ES">
              <a:latin typeface="CiscoSansTT Light"/>
              <a:ea typeface="ＭＳ Ｐゴシック"/>
              <a:cs typeface="CiscoSansTT ExtraLigh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Prevents losing critical information</a:t>
            </a:r>
            <a:endParaRPr lang="en-US">
              <a:latin typeface="CiscoSansTT Light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Improves semantic understanding in embeddings</a:t>
            </a:r>
            <a:endParaRPr lang="en-US">
              <a:latin typeface="CiscoSansTT Light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Reduces fragmentation problems</a:t>
            </a:r>
            <a:endParaRPr lang="en-US">
              <a:latin typeface="CiscoSansTT Light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Cost: Increases storage and processing time</a:t>
            </a:r>
            <a:endParaRPr lang="en-US" dirty="0">
              <a:latin typeface="CiscoSansTT Light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endParaRPr lang="en-US" b="1" dirty="0">
              <a:latin typeface="CiscoSansTT ExtraLight"/>
              <a:ea typeface="ＭＳ Ｐゴシック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CiscoSansTT Light"/>
              <a:cs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4740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FC07-BFC9-4E15-C342-EBC70982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600C-E68D-A90E-A2F1-D3CDAE19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4" y="523162"/>
            <a:ext cx="10969943" cy="685800"/>
          </a:xfrm>
        </p:spPr>
        <p:txBody>
          <a:bodyPr/>
          <a:lstStyle/>
          <a:p>
            <a:r>
              <a:rPr lang="en-US" sz="3550" dirty="0">
                <a:solidFill>
                  <a:srgbClr val="414244"/>
                </a:solidFill>
                <a:latin typeface="CiscoSansTT ExtraLight"/>
                <a:cs typeface="CiscoSansTT ExtraLight"/>
              </a:rPr>
              <a:t>How Recursive Splitting Works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8FE9B-7893-D509-32E1-8905D96DE5E3}"/>
              </a:ext>
            </a:extLst>
          </p:cNvPr>
          <p:cNvSpPr txBox="1"/>
          <p:nvPr/>
        </p:nvSpPr>
        <p:spPr>
          <a:xfrm>
            <a:off x="524112" y="1540439"/>
            <a:ext cx="1018475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latin typeface="CiscoSansTT Light"/>
                <a:ea typeface="ＭＳ Ｐゴシック"/>
                <a:cs typeface="CiscoSansTT ExtraLight"/>
              </a:rPr>
              <a:t>Example:</a:t>
            </a:r>
            <a:r>
              <a:rPr lang="en-US" dirty="0">
                <a:latin typeface="CiscoSansTT Light"/>
                <a:ea typeface="ＭＳ Ｐゴシック"/>
                <a:cs typeface="CiscoSansTT ExtraLight"/>
              </a:rPr>
              <a:t> Chunk size = 400 tokens</a:t>
            </a:r>
            <a:endParaRPr lang="es-ES" dirty="0">
              <a:latin typeface="CiscoSansTT Light"/>
              <a:ea typeface="ＭＳ Ｐゴシック"/>
              <a:cs typeface="CiscoSansTT ExtraLight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CiscoSansTT Light"/>
                <a:ea typeface="ＭＳ Ｐゴシック"/>
                <a:cs typeface="CiscoSansTT Light"/>
              </a:rPr>
              <a:t>Step 1: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 Split by paragraphs → still too large?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CiscoSansTT Light"/>
                <a:ea typeface="ＭＳ Ｐゴシック"/>
                <a:cs typeface="CiscoSansTT Light"/>
              </a:rPr>
              <a:t>Step 2: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 Split paragraphs by sentences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CiscoSansTT Light"/>
                <a:ea typeface="ＭＳ Ｐゴシック"/>
                <a:cs typeface="CiscoSansTT Light"/>
              </a:rPr>
              <a:t>Step 3: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 Split sentences by words if needed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CiscoSansTT Light"/>
                <a:ea typeface="ＭＳ Ｐゴシック"/>
                <a:cs typeface="CiscoSansTT Light"/>
              </a:rPr>
              <a:t>Result: 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Preserves semantic structure at highest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91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CCE81-F8EC-19E7-0A98-5B024451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err="1"/>
              <a:t>Ataching</a:t>
            </a:r>
            <a:r>
              <a:rPr lang="es-ES" sz="3550"/>
              <a:t> files</a:t>
            </a:r>
            <a:endParaRPr lang="es-ES"/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363A2A2-A4AB-2364-2C0A-4069AD59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18" y="1731839"/>
            <a:ext cx="8672859" cy="450208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D9967AD-1C48-3594-7755-378728D3D9E0}"/>
              </a:ext>
            </a:extLst>
          </p:cNvPr>
          <p:cNvSpPr/>
          <p:nvPr/>
        </p:nvSpPr>
        <p:spPr>
          <a:xfrm>
            <a:off x="9389399" y="2076997"/>
            <a:ext cx="940231" cy="22269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D8CDB2B-5ABB-0F46-D4EE-1C3DFEE27F67}"/>
              </a:ext>
            </a:extLst>
          </p:cNvPr>
          <p:cNvSpPr txBox="1"/>
          <p:nvPr/>
        </p:nvSpPr>
        <p:spPr>
          <a:xfrm>
            <a:off x="610353" y="1057089"/>
            <a:ext cx="10069771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iscoSansTT ExtraLight"/>
                <a:ea typeface="ＭＳ Ｐゴシック"/>
                <a:cs typeface="Arial"/>
              </a:rPr>
              <a:t>Click on the add file button and select the file you want to retrieve</a:t>
            </a:r>
            <a:endParaRPr lang="es-ES"/>
          </a:p>
          <a:p>
            <a:endParaRPr lang="en-US" sz="2000">
              <a:latin typeface="CiscoSansT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05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1CFDD-F507-2E9F-6D84-E2F8D103D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5EE4A-2C2E-7823-1458-078A669E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err="1"/>
              <a:t>Ataching</a:t>
            </a:r>
            <a:r>
              <a:rPr lang="es-ES" sz="3550"/>
              <a:t> files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C631624-4C96-E5B0-F66D-4842A05A44BC}"/>
              </a:ext>
            </a:extLst>
          </p:cNvPr>
          <p:cNvSpPr txBox="1"/>
          <p:nvPr/>
        </p:nvSpPr>
        <p:spPr>
          <a:xfrm>
            <a:off x="610353" y="1170818"/>
            <a:ext cx="10069771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iscoSansTT ExtraLight"/>
                <a:ea typeface="ＭＳ Ｐゴシック"/>
                <a:cs typeface="Arial"/>
              </a:rPr>
              <a:t>Click on the parse button, for RAG Flow start to separate your indexed document into chunks</a:t>
            </a:r>
            <a:endParaRPr lang="es-ES"/>
          </a:p>
          <a:p>
            <a:endParaRPr lang="en-US" sz="2000">
              <a:latin typeface="CiscoSansTT Light"/>
              <a:cs typeface="Arial"/>
            </a:endParaRPr>
          </a:p>
        </p:txBody>
      </p:sp>
      <p:pic>
        <p:nvPicPr>
          <p:cNvPr id="4" name="Imagen 3" descr="Pantalla de celular con imagen de la pantalla de un celular&#10;&#10;El contenido generado por IA puede ser incorrecto.">
            <a:extLst>
              <a:ext uri="{FF2B5EF4-FFF2-40B4-BE49-F238E27FC236}">
                <a16:creationId xmlns:a16="http://schemas.microsoft.com/office/drawing/2014/main" id="{0DF35E0E-A68D-AAA9-AB28-53255435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6" y="1846012"/>
            <a:ext cx="11140629" cy="212964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5F9AD71-B8ED-241F-E5B4-DF315C0F17EB}"/>
              </a:ext>
            </a:extLst>
          </p:cNvPr>
          <p:cNvSpPr/>
          <p:nvPr/>
        </p:nvSpPr>
        <p:spPr>
          <a:xfrm>
            <a:off x="3860746" y="2574563"/>
            <a:ext cx="782122" cy="32333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103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C6B21-7E18-8E6D-E784-A06BE3209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F951-FB60-715B-3EED-4FB6EC437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Understanding Metadata</a:t>
            </a:r>
            <a:endParaRPr lang="es-ES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5A44E2-C53F-2809-38A0-61316EE1F5E1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804A21-F2EA-32E7-A6EC-89DD7509E744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84631B56-B9C2-8DD3-F3DF-F6134DCF6A1F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84631B56-B9C2-8DD3-F3DF-F6134DCF6A1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2AA51EC-801C-F106-0FDB-5C37CAAE7420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2AA51EC-801C-F106-0FDB-5C37CAAE742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586FA28-8050-08AF-897D-0CBAA8ABA252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586FA28-8050-08AF-897D-0CBAA8ABA25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5867D94-7366-EE08-79AB-8B33815FABBE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5867D94-7366-EE08-79AB-8B33815FABB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1EAFAE1-A8D4-A7C4-24CC-8758348D3B5D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1EAFAE1-A8D4-A7C4-24CC-8758348D3B5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F90A000-AE3A-864A-8EB3-6C681CE3C9E7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F90A000-AE3A-864A-8EB3-6C681CE3C9E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94A2AF3-BC36-DD1E-49D3-244AE9BBBB10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94A2AF3-BC36-DD1E-49D3-244AE9BBBB1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01F9F4F-CCD0-6E8C-0825-6BA15930DE78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01F9F4F-CCD0-6E8C-0825-6BA15930DE7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65EECA7-A787-5D67-DE40-B0AB2CB8B91E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65EECA7-A787-5D67-DE40-B0AB2CB8B91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C60ED8-A93D-7554-B43C-CF9963490F69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C60ED8-A93D-7554-B43C-CF9963490F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34F9C4-D4A7-E429-A690-41708022ACB1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34F9C4-D4A7-E429-A690-41708022AC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A75DD4-1B3A-9259-93E2-987B7D95ACB0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A75DD4-1B3A-9259-93E2-987B7D95AC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A00B1F-17EB-7B13-96B9-774CB907160F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A00B1F-17EB-7B13-96B9-774CB90716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F12249-29E6-B000-916B-8B62E13BDE61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F12249-29E6-B000-916B-8B62E13BDE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86E051-D8D9-160D-15DC-19990B185C65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86E051-D8D9-160D-15DC-19990B185C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32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6F785-B3AA-237D-784E-743E92607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26319B-3F1E-E062-4DAB-2691DC97C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Understanding Metadata</a:t>
            </a:r>
            <a:endParaRPr lang="es-E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DDD11-324F-A37F-6F6A-53C83C5677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265420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8858-1F7E-D47D-862C-D20C3D1A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9E634-D73B-25E1-E47D-E7649C3C11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Choose your tools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181B9-493A-F71D-8105-F2950E178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81564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98312-8AF4-399C-7409-E290C9FC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C9037-33A5-D8E9-7602-B68E248A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err="1"/>
              <a:t>What</a:t>
            </a:r>
            <a:r>
              <a:rPr lang="es-ES" sz="3550"/>
              <a:t> </a:t>
            </a:r>
            <a:r>
              <a:rPr lang="es-ES" sz="3550" err="1"/>
              <a:t>is</a:t>
            </a:r>
            <a:r>
              <a:rPr lang="es-ES" sz="3550"/>
              <a:t> </a:t>
            </a:r>
            <a:r>
              <a:rPr lang="es-ES" sz="3550" err="1"/>
              <a:t>metadata</a:t>
            </a:r>
            <a:endParaRPr lang="es-ES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C4F426F-F6DB-9A92-C33D-35BC1F14A70A}"/>
              </a:ext>
            </a:extLst>
          </p:cNvPr>
          <p:cNvSpPr txBox="1"/>
          <p:nvPr/>
        </p:nvSpPr>
        <p:spPr>
          <a:xfrm>
            <a:off x="610353" y="1341413"/>
            <a:ext cx="10069771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Arial"/>
              </a:rPr>
              <a:t>The text (Chunk) is WHAT the document says.</a:t>
            </a:r>
            <a:endParaRPr lang="es-ES">
              <a:latin typeface="CiscoSansTT ExtraLight"/>
            </a:endParaRPr>
          </a:p>
          <a:p>
            <a:endParaRPr lang="en-US">
              <a:latin typeface="CiscoSansTT ExtraLight"/>
            </a:endParaRPr>
          </a:p>
          <a:p>
            <a:r>
              <a:rPr lang="en-US">
                <a:latin typeface="CiscoSansTT ExtraLight"/>
                <a:ea typeface="ＭＳ Ｐゴシック"/>
                <a:cs typeface="Arial"/>
              </a:rPr>
              <a:t>The metadata is WHO said it, WHEN said it, and WHERE said it.</a:t>
            </a:r>
            <a:endParaRPr lang="en-US">
              <a:latin typeface="CiscoSansTT ExtraLight"/>
            </a:endParaRPr>
          </a:p>
          <a:p>
            <a:endParaRPr lang="en-US">
              <a:latin typeface="CiscoSansTT ExtraLight"/>
            </a:endParaRPr>
          </a:p>
          <a:p>
            <a:r>
              <a:rPr lang="en-US">
                <a:latin typeface="CiscoSansTT ExtraLight"/>
                <a:ea typeface="ＭＳ Ｐゴシック"/>
                <a:cs typeface="Arial"/>
              </a:rPr>
              <a:t>Without metadata: "Search for something about 'Data privacy'." (Finds documents from 2010)</a:t>
            </a:r>
            <a:endParaRPr lang="en-US">
              <a:latin typeface="CiscoSansTT ExtraLight"/>
            </a:endParaRPr>
          </a:p>
          <a:p>
            <a:r>
              <a:rPr lang="en-US">
                <a:latin typeface="CiscoSansTT ExtraLight"/>
                <a:ea typeface="ＭＳ Ｐゴシック"/>
                <a:cs typeface="Arial"/>
              </a:rPr>
              <a:t>With metadata: "Search for 'Data privacy' year: 2024 department: IT."</a:t>
            </a:r>
            <a:br>
              <a:rPr lang="en-US">
                <a:latin typeface="CiscoSansTT ExtraLight"/>
                <a:ea typeface="ＭＳ Ｐゴシック"/>
                <a:cs typeface="Arial"/>
              </a:rPr>
            </a:br>
            <a:br>
              <a:rPr lang="en-US">
                <a:latin typeface="CiscoSansTT ExtraLight"/>
                <a:cs typeface="Arial"/>
              </a:rPr>
            </a:br>
            <a:br>
              <a:rPr lang="en-US">
                <a:latin typeface="CiscoSansTT ExtraLight"/>
                <a:cs typeface="Arial"/>
              </a:rPr>
            </a:br>
            <a:r>
              <a:rPr lang="en-US" b="1">
                <a:latin typeface="CiscoSansTT ExtraLight"/>
                <a:ea typeface="ＭＳ Ｐゴシック"/>
                <a:cs typeface="Arial"/>
              </a:rPr>
              <a:t>Metadata is how </a:t>
            </a:r>
            <a:r>
              <a:rPr lang="en-US" b="1" err="1">
                <a:latin typeface="CiscoSansTT ExtraLight"/>
                <a:ea typeface="ＭＳ Ｐゴシック"/>
                <a:cs typeface="Arial"/>
              </a:rPr>
              <a:t>RAGFlow</a:t>
            </a:r>
            <a:r>
              <a:rPr lang="en-US" b="1">
                <a:latin typeface="CiscoSansTT ExtraLight"/>
                <a:ea typeface="ＭＳ Ｐゴシック"/>
                <a:cs typeface="Arial"/>
              </a:rPr>
              <a:t> knows which document contains the answer without your</a:t>
            </a:r>
            <a:r>
              <a:rPr lang="en-US">
                <a:latin typeface="CiscoSansTT ExtraLight"/>
                <a:ea typeface="ＭＳ Ｐゴシック"/>
                <a:cs typeface="Arial"/>
              </a:rPr>
              <a:t> </a:t>
            </a:r>
            <a:r>
              <a:rPr lang="en-US" b="1">
                <a:latin typeface="CiscoSansTT ExtraLight"/>
                <a:ea typeface="ＭＳ Ｐゴシック"/>
                <a:cs typeface="Arial"/>
              </a:rPr>
              <a:t>Categorizer having to guess.</a:t>
            </a:r>
          </a:p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User: "How many vacation days?"</a:t>
            </a:r>
            <a:br>
              <a:rPr lang="en-US">
                <a:latin typeface="CiscoSansTT ExtraLight"/>
                <a:ea typeface="ＭＳ Ｐゴシック"/>
                <a:cs typeface="CiscoSansTT ExtraLight"/>
              </a:rPr>
            </a:br>
            <a:r>
              <a:rPr lang="en-US" b="1">
                <a:latin typeface="CiscoSansTT ExtraLight"/>
                <a:ea typeface="ＭＳ Ｐゴシック"/>
                <a:cs typeface="CiscoSansTT ExtraLight"/>
              </a:rPr>
              <a:t>Metadata does the work</a:t>
            </a:r>
            <a:r>
              <a:rPr lang="en-US">
                <a:latin typeface="CiscoSansTT ExtraLight"/>
                <a:ea typeface="ＭＳ Ｐゴシック"/>
                <a:cs typeface="CiscoSansTT ExtraLight"/>
              </a:rPr>
              <a:t>:</a:t>
            </a:r>
            <a:br>
              <a:rPr lang="en-US">
                <a:latin typeface="CiscoSansTT ExtraLight"/>
                <a:ea typeface="ＭＳ Ｐゴシック"/>
                <a:cs typeface="CiscoSansTT ExtraLight"/>
              </a:rPr>
            </a:br>
            <a:r>
              <a:rPr lang="en-US">
                <a:latin typeface="CiscoSansTT ExtraLight"/>
                <a:ea typeface="ＭＳ Ｐゴシック"/>
                <a:cs typeface="CiscoSansTT ExtraLight"/>
              </a:rPr>
              <a:t>Filter: </a:t>
            </a:r>
            <a:r>
              <a:rPr lang="en-US" err="1">
                <a:latin typeface="CiscoSansTT ExtraLight"/>
                <a:ea typeface="ＭＳ Ｐゴシック"/>
                <a:cs typeface="CiscoSansTT ExtraLight"/>
              </a:rPr>
              <a:t>knowledge_base</a:t>
            </a:r>
            <a:r>
              <a:rPr lang="en-US">
                <a:latin typeface="CiscoSansTT ExtraLight"/>
                <a:ea typeface="ＭＳ Ｐゴシック"/>
                <a:cs typeface="CiscoSansTT ExtraLight"/>
              </a:rPr>
              <a:t>: "HR"</a:t>
            </a:r>
            <a:endParaRPr lang="en-US">
              <a:latin typeface="CiscoSansTT ExtraLight"/>
              <a:cs typeface="CiscoSansTT ExtraLight"/>
            </a:endParaRPr>
          </a:p>
          <a:p>
            <a:endParaRPr lang="en-US" sz="2000">
              <a:latin typeface="CiscoSansT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041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A0779-CCFD-AE17-BED0-3302D824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65147-370E-5F43-BD94-57BFEBDE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Filtering</a:t>
            </a:r>
            <a:r>
              <a:rPr lang="es-ES" sz="3550"/>
              <a:t> in RAG Flow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57A5088-2EAE-4C6B-4FB8-3BC90F699D4E}"/>
              </a:ext>
            </a:extLst>
          </p:cNvPr>
          <p:cNvSpPr txBox="1"/>
          <p:nvPr/>
        </p:nvSpPr>
        <p:spPr>
          <a:xfrm>
            <a:off x="610353" y="1227684"/>
            <a:ext cx="113921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Arial"/>
              </a:rPr>
              <a:t>In RAG Flow, the first module, add a </a:t>
            </a:r>
            <a:r>
              <a:rPr lang="en-US" err="1">
                <a:latin typeface="CiscoSansTT ExtraLight"/>
                <a:ea typeface="ＭＳ Ｐゴシック"/>
                <a:cs typeface="Arial"/>
              </a:rPr>
              <a:t>Caregorize</a:t>
            </a:r>
            <a:r>
              <a:rPr lang="en-US">
                <a:latin typeface="CiscoSansTT ExtraLight"/>
                <a:ea typeface="ＭＳ Ｐゴシック"/>
                <a:cs typeface="Arial"/>
              </a:rPr>
              <a:t> module.</a:t>
            </a:r>
            <a:br>
              <a:rPr lang="en-US">
                <a:latin typeface="CiscoSansTT ExtraLight"/>
                <a:ea typeface="ＭＳ Ｐゴシック"/>
                <a:cs typeface="Arial"/>
              </a:rPr>
            </a:br>
            <a:r>
              <a:rPr lang="en-US">
                <a:latin typeface="CiscoSansTT ExtraLight"/>
                <a:ea typeface="ＭＳ Ｐゴシック"/>
                <a:cs typeface="Arial"/>
              </a:rPr>
              <a:t>In this module, an LLM will categorize the user prompt and find out the intention and which dataset retrieve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14A663-03B1-29E2-4E69-8EC40E9D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21" y="1988300"/>
            <a:ext cx="6534245" cy="40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0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9817-E1BB-22D3-BC0A-A63AD0508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CF97B-4E2A-58F6-BFFB-7A208FF5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Filtering</a:t>
            </a:r>
            <a:r>
              <a:rPr lang="es-ES" sz="3550"/>
              <a:t> in RAG Flow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117DF4E-929A-D1F7-156F-4E35BE134280}"/>
              </a:ext>
            </a:extLst>
          </p:cNvPr>
          <p:cNvSpPr txBox="1"/>
          <p:nvPr/>
        </p:nvSpPr>
        <p:spPr>
          <a:xfrm>
            <a:off x="324493" y="1696818"/>
            <a:ext cx="597329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Arial"/>
              </a:rPr>
              <a:t>In the categorize module add 3 sections - One for each option.</a:t>
            </a:r>
          </a:p>
          <a:p>
            <a:r>
              <a:rPr lang="en-US">
                <a:latin typeface="CiscoSansTT ExtraLight"/>
                <a:ea typeface="ＭＳ Ｐゴシック"/>
                <a:cs typeface="Arial"/>
              </a:rPr>
              <a:t>In this way, if the question is related to Human Resources, the LLM will </a:t>
            </a:r>
            <a:r>
              <a:rPr lang="en-US" err="1">
                <a:latin typeface="CiscoSansTT ExtraLight"/>
                <a:ea typeface="ＭＳ Ｐゴシック"/>
                <a:cs typeface="Arial"/>
              </a:rPr>
              <a:t>indentify</a:t>
            </a:r>
            <a:r>
              <a:rPr lang="en-US">
                <a:latin typeface="CiscoSansTT ExtraLight"/>
                <a:ea typeface="ＭＳ Ｐゴシック"/>
                <a:cs typeface="Arial"/>
              </a:rPr>
              <a:t> it and redirect the question to retrieve only the asked information </a:t>
            </a:r>
          </a:p>
        </p:txBody>
      </p:sp>
      <p:pic>
        <p:nvPicPr>
          <p:cNvPr id="4" name="Imagen 3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10B5AC0A-168A-8B66-D51C-A40FC4BE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33" y="1067941"/>
            <a:ext cx="5305479" cy="52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6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63B7-AF0E-C8CF-6FDD-B881CAF0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699D0-29C9-A608-7EA6-EEF2014B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7" y="139325"/>
            <a:ext cx="10969943" cy="685800"/>
          </a:xfrm>
        </p:spPr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Filtering</a:t>
            </a:r>
            <a:r>
              <a:rPr lang="es-ES" sz="3550"/>
              <a:t> in RAG Flow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9E44148-23DF-0338-11EF-12E1F5C379C9}"/>
              </a:ext>
            </a:extLst>
          </p:cNvPr>
          <p:cNvSpPr txBox="1"/>
          <p:nvPr/>
        </p:nvSpPr>
        <p:spPr>
          <a:xfrm>
            <a:off x="153942" y="1057090"/>
            <a:ext cx="11435265" cy="6607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Each category must have a description of some examples, in this way, the LLM knows what each category means, and what content the prompt should have in order to enter that category.</a:t>
            </a:r>
            <a:endParaRPr lang="es-ES"/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4BF5B76-615F-30F4-9554-8CBC0E3C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" y="1938909"/>
            <a:ext cx="5200553" cy="3327819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AC0BE3C-388E-35A5-51DA-341CCCB0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41" y="2323102"/>
            <a:ext cx="5464129" cy="3328717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304A3ED-5704-622D-46A8-376483BA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32" y="2668054"/>
            <a:ext cx="4970755" cy="33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70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F085-3E6B-0931-F9AC-EE4DB796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1300F-4DF8-56EC-61E5-F1F22F62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7" y="139325"/>
            <a:ext cx="10969943" cy="685800"/>
          </a:xfrm>
        </p:spPr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Filtering</a:t>
            </a:r>
            <a:r>
              <a:rPr lang="es-ES" sz="3550"/>
              <a:t> in RAG Flow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D79BAA0-02C3-35AE-4DF6-EFC37B8B1316}"/>
              </a:ext>
            </a:extLst>
          </p:cNvPr>
          <p:cNvSpPr txBox="1"/>
          <p:nvPr/>
        </p:nvSpPr>
        <p:spPr>
          <a:xfrm>
            <a:off x="730497" y="1057090"/>
            <a:ext cx="10716585" cy="6607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Add a new "Switch" module, this would be a tool for redirect the flow in the right way according to the answer that the LLM gave us. </a:t>
            </a:r>
            <a:endParaRPr lang="en-US">
              <a:latin typeface="CiscoSansTT ExtraLight"/>
              <a:cs typeface="CiscoSansTT ExtraLigh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6EF802-5F06-FC7B-AC95-F8BE44B2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9" b="-571"/>
          <a:stretch>
            <a:fillRect/>
          </a:stretch>
        </p:blipFill>
        <p:spPr>
          <a:xfrm>
            <a:off x="1225638" y="1996344"/>
            <a:ext cx="9721205" cy="28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9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7011-6894-38FB-03A2-B66DF959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29D76-3E9F-57A8-9BEB-AC0FA17B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7" y="139325"/>
            <a:ext cx="10969943" cy="685800"/>
          </a:xfrm>
        </p:spPr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Filtering</a:t>
            </a:r>
            <a:r>
              <a:rPr lang="es-ES" sz="3550"/>
              <a:t> in RAG Flow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A973FEB-97DC-105C-CDE7-1862A22DC2DD}"/>
              </a:ext>
            </a:extLst>
          </p:cNvPr>
          <p:cNvSpPr txBox="1"/>
          <p:nvPr/>
        </p:nvSpPr>
        <p:spPr>
          <a:xfrm>
            <a:off x="588372" y="1000225"/>
            <a:ext cx="109753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In the switch configuration be sure about adding the right category name for each of the switch cases. </a:t>
            </a:r>
            <a:endParaRPr lang="en-US">
              <a:latin typeface="CiscoSansTT ExtraLight"/>
              <a:cs typeface="CiscoSansTT Extra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287EAB-0DEB-204C-777B-E1795D6A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70" y="1754309"/>
            <a:ext cx="5503837" cy="3301221"/>
          </a:xfrm>
          <a:prstGeom prst="rect">
            <a:avLst/>
          </a:prstGeom>
        </p:spPr>
      </p:pic>
      <p:pic>
        <p:nvPicPr>
          <p:cNvPr id="6" name="Imagen 5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D4F40FD1-37F0-A9C7-26DA-32798A00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9" y="1754453"/>
            <a:ext cx="5375372" cy="33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8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1AC42-01DC-7B22-E5D9-85FE704C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672C-65F9-FFEC-3CAF-873E6D11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7" y="139325"/>
            <a:ext cx="10969943" cy="685800"/>
          </a:xfrm>
        </p:spPr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Retrieve</a:t>
            </a:r>
            <a:r>
              <a:rPr lang="es-ES" sz="3550"/>
              <a:t> 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9FDF7BE-C827-A6F5-B676-D0534830DD8B}"/>
              </a:ext>
            </a:extLst>
          </p:cNvPr>
          <p:cNvSpPr txBox="1"/>
          <p:nvPr/>
        </p:nvSpPr>
        <p:spPr>
          <a:xfrm>
            <a:off x="588372" y="801199"/>
            <a:ext cx="109753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Add 2 new retrieve modules, in one select the Human Resources dataset, and in the other one the Data Privacy dataset</a:t>
            </a:r>
            <a:endParaRPr lang="es-ES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6456BD1-AA4B-7BFC-8E0A-0A23607D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78" y="1562047"/>
            <a:ext cx="9934503" cy="449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9C89-6E88-D923-1091-95CFF9596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0FC5E-2783-B78F-FA9E-42478F9A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7" y="139325"/>
            <a:ext cx="10969943" cy="685800"/>
          </a:xfrm>
        </p:spPr>
        <p:txBody>
          <a:bodyPr/>
          <a:lstStyle/>
          <a:p>
            <a:r>
              <a:rPr lang="es-ES" sz="3550" err="1"/>
              <a:t>Metadata</a:t>
            </a:r>
            <a:r>
              <a:rPr lang="es-ES" sz="3550"/>
              <a:t> </a:t>
            </a:r>
            <a:r>
              <a:rPr lang="es-ES" sz="3550" err="1"/>
              <a:t>Retrieve</a:t>
            </a:r>
            <a:r>
              <a:rPr lang="es-ES" sz="3550"/>
              <a:t> </a:t>
            </a:r>
            <a:endParaRPr lang="es-E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5E3DFE2-3934-4709-3890-35E17542DB31}"/>
              </a:ext>
            </a:extLst>
          </p:cNvPr>
          <p:cNvSpPr txBox="1"/>
          <p:nvPr/>
        </p:nvSpPr>
        <p:spPr>
          <a:xfrm>
            <a:off x="357943" y="1057090"/>
            <a:ext cx="617452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Don't forget to activate the automatic metadata for each retrieve module! </a:t>
            </a:r>
          </a:p>
          <a:p>
            <a:endParaRPr lang="en-US">
              <a:latin typeface="CiscoSansTT ExtraLight"/>
              <a:ea typeface="ＭＳ Ｐゴシック"/>
              <a:cs typeface="CiscoSansTT ExtraLight"/>
            </a:endParaRPr>
          </a:p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In this way when user asks about vacation days, metadata helps </a:t>
            </a:r>
            <a:r>
              <a:rPr lang="en-US" err="1">
                <a:latin typeface="CiscoSansTT ExtraLight"/>
                <a:ea typeface="ＭＳ Ｐゴシック"/>
                <a:cs typeface="CiscoSansTT ExtraLight"/>
              </a:rPr>
              <a:t>RAGFlow</a:t>
            </a:r>
            <a:r>
              <a:rPr lang="en-US">
                <a:latin typeface="CiscoSansTT ExtraLight"/>
                <a:ea typeface="ＭＳ Ｐゴシック"/>
                <a:cs typeface="CiscoSansTT ExtraLight"/>
              </a:rPr>
              <a:t> find THIS chunk, not a security policy.</a:t>
            </a:r>
          </a:p>
          <a:p>
            <a:endParaRPr lang="en-US">
              <a:latin typeface="CiscoSansTT ExtraLight"/>
              <a:ea typeface="ＭＳ Ｐゴシック"/>
              <a:cs typeface="CiscoSansTT ExtraLight"/>
            </a:endParaRPr>
          </a:p>
          <a:p>
            <a:r>
              <a:rPr lang="en-US">
                <a:latin typeface="CiscoSansTT ExtraLight"/>
                <a:ea typeface="ＭＳ Ｐゴシック"/>
                <a:cs typeface="CiscoSansTT ExtraLight"/>
              </a:rPr>
              <a:t>The metadata will tag chunks for filtering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2417983-1BC5-3DE4-E4D4-72B7030D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185" y="283877"/>
            <a:ext cx="5003993" cy="642596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41A461D-7978-BD2B-7107-66C8610F60F6}"/>
              </a:ext>
            </a:extLst>
          </p:cNvPr>
          <p:cNvSpPr/>
          <p:nvPr/>
        </p:nvSpPr>
        <p:spPr>
          <a:xfrm>
            <a:off x="6913045" y="3917635"/>
            <a:ext cx="5007963" cy="59650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436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C8DB-CE4A-E1B3-AAEB-4292814E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0FD2B-D950-1910-C104-C72B96A1E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Prompt Engineering</a:t>
            </a:r>
            <a:endParaRPr lang="es-ES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4273C-4E4F-3DE9-1DBA-43DD5DCD408C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073583-ACDE-3BA5-9F21-99D7DA4317FC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9C1D1BC-08D6-5269-66A6-36A102F0E3C6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9C1D1BC-08D6-5269-66A6-36A102F0E3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43C18CB-1807-218A-F38E-D7B7D862C1D0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43C18CB-1807-218A-F38E-D7B7D862C1D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F549B1C-E034-5F2B-0BD0-41626DAE5DC2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F549B1C-E034-5F2B-0BD0-41626DAE5DC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81F93C0-B237-759A-BB9E-045DFB7587B1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81F93C0-B237-759A-BB9E-045DFB7587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DFD80100-087E-FA84-F398-F64D56C5F0DC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DFD80100-087E-FA84-F398-F64D56C5F0D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258D607-5E88-5D18-8ED7-C3A72E83DF4D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258D607-5E88-5D18-8ED7-C3A72E83DF4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7156DEE-C40E-BF9D-FE00-8E63D446D8CF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57156DEE-C40E-BF9D-FE00-8E63D446D8C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63EA504-0C97-295E-3727-092FDBAE367B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63EA504-0C97-295E-3727-092FDBAE367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EE21B2CD-ADB6-7947-FBB9-6C200A2B5C1E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EE21B2CD-ADB6-7947-FBB9-6C200A2B5C1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A0D440-CE8B-5FA2-4378-F1363FB95EAB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A0D440-CE8B-5FA2-4378-F1363FB95E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2E35A2-EE84-8F89-1AD0-E746625AE416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2E35A2-EE84-8F89-1AD0-E746625AE4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3CCFE3-C68C-15A4-B210-650EE0271ACE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3CCFE3-C68C-15A4-B210-650EE0271A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31FE9F-99D0-B9A2-9C61-89D654E52278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31FE9F-99D0-B9A2-9C61-89D654E522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49F4CE-6185-E902-4C40-329193E466D6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49F4CE-6185-E902-4C40-329193E466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0BEBA2-6A78-B27E-4DB8-BD69B2F2C748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0BEBA2-6A78-B27E-4DB8-BD69B2F2C7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10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BB19-65C3-9A45-75DD-28DAED37E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0E7506-8971-4921-FFB0-1E17743F5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Prompt Engineering</a:t>
            </a:r>
            <a:endParaRPr lang="en-US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57F6-D35A-6D3A-EFE8-9AA827C90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312074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0C43-5120-DDE9-0197-DB5CD434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A1D0-36C1-2EF6-974A-50035F31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LLM Studio Configuration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73E0300-F500-4576-BCD6-9B728E8FD190}"/>
              </a:ext>
            </a:extLst>
          </p:cNvPr>
          <p:cNvSpPr txBox="1"/>
          <p:nvPr/>
        </p:nvSpPr>
        <p:spPr>
          <a:xfrm>
            <a:off x="609440" y="1026735"/>
            <a:ext cx="729931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latin typeface="+mn-lt"/>
                <a:ea typeface="ＭＳ Ｐゴシック"/>
              </a:rPr>
              <a:t>[TODO] </a:t>
            </a:r>
            <a:r>
              <a:rPr lang="es-CO" err="1">
                <a:latin typeface="+mn-lt"/>
                <a:ea typeface="ＭＳ Ｐゴシック"/>
              </a:rPr>
              <a:t>Record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of</a:t>
            </a:r>
            <a:r>
              <a:rPr lang="es-CO">
                <a:latin typeface="+mn-lt"/>
                <a:ea typeface="ＭＳ Ｐゴシック"/>
              </a:rPr>
              <a:t> a </a:t>
            </a:r>
            <a:r>
              <a:rPr lang="es-CO" err="1">
                <a:latin typeface="+mn-lt"/>
                <a:ea typeface="ＭＳ Ｐゴシック"/>
              </a:rPr>
              <a:t>guided</a:t>
            </a:r>
            <a:r>
              <a:rPr lang="es-CO">
                <a:latin typeface="+mn-lt"/>
                <a:ea typeface="ＭＳ Ｐゴシック"/>
              </a:rPr>
              <a:t> tutorial </a:t>
            </a:r>
            <a:r>
              <a:rPr lang="es-CO" err="1">
                <a:latin typeface="+mn-lt"/>
                <a:ea typeface="ＭＳ Ｐゴシック"/>
              </a:rPr>
              <a:t>about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how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to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install</a:t>
            </a:r>
            <a:r>
              <a:rPr lang="es-CO">
                <a:latin typeface="+mn-lt"/>
                <a:ea typeface="ＭＳ Ｐゴシック"/>
              </a:rPr>
              <a:t>, load and use a local </a:t>
            </a:r>
            <a:r>
              <a:rPr lang="es-CO" err="1">
                <a:latin typeface="+mn-lt"/>
                <a:ea typeface="ＭＳ Ｐゴシック"/>
              </a:rPr>
              <a:t>model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with</a:t>
            </a:r>
            <a:r>
              <a:rPr lang="es-CO">
                <a:latin typeface="+mn-lt"/>
                <a:ea typeface="ＭＳ Ｐゴシック"/>
              </a:rPr>
              <a:t> LLM Studio</a:t>
            </a:r>
          </a:p>
          <a:p>
            <a:endParaRPr lang="es-CO">
              <a:latin typeface="+mn-lt"/>
            </a:endParaRPr>
          </a:p>
          <a:p>
            <a:endParaRPr lang="es-CO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216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9018D-DBE2-4D6C-DAA8-FA7563E6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63E40-702E-982F-6E95-6219CA12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err="1"/>
              <a:t>Prompting</a:t>
            </a:r>
            <a:r>
              <a:rPr lang="es-ES" sz="3550"/>
              <a:t> </a:t>
            </a:r>
            <a:r>
              <a:rPr lang="es-ES" sz="3550" err="1"/>
              <a:t>your</a:t>
            </a:r>
            <a:r>
              <a:rPr lang="es-ES" sz="3550"/>
              <a:t> </a:t>
            </a:r>
            <a:r>
              <a:rPr lang="es-ES" sz="3550" err="1"/>
              <a:t>agent</a:t>
            </a:r>
            <a:r>
              <a:rPr lang="es-ES" sz="3550"/>
              <a:t> </a:t>
            </a:r>
            <a:endParaRPr lang="es-ES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DDB894F-277C-1E23-CDAA-170C40FC6879}"/>
              </a:ext>
            </a:extLst>
          </p:cNvPr>
          <p:cNvSpPr txBox="1"/>
          <p:nvPr/>
        </p:nvSpPr>
        <p:spPr>
          <a:xfrm>
            <a:off x="329518" y="1199252"/>
            <a:ext cx="617452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Your prompt has 4 critical sections:</a:t>
            </a:r>
            <a:endParaRPr lang="es-ES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&lt;role&gt;</a:t>
            </a:r>
            <a:r>
              <a:rPr lang="en-US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 - WHO is the assistant?</a:t>
            </a:r>
            <a:endParaRPr lang="en-US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&lt;context&gt;</a:t>
            </a:r>
            <a:r>
              <a:rPr lang="en-US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 - WHAT does it know?</a:t>
            </a:r>
            <a:endParaRPr lang="en-US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&lt;instructions&gt;</a:t>
            </a:r>
            <a:r>
              <a:rPr lang="en-US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 - HOW should it behave?</a:t>
            </a:r>
            <a:endParaRPr lang="es-ES">
              <a:latin typeface="CiscoSansTT ExtraLigh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&lt;</a:t>
            </a:r>
            <a:r>
              <a:rPr lang="en-US" b="1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safety_check</a:t>
            </a: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&gt;</a:t>
            </a:r>
            <a:r>
              <a:rPr lang="en-US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 - WHAT should it NEVER do?</a:t>
            </a:r>
            <a:endParaRPr lang="en-US">
              <a:latin typeface="CiscoSansTT ExtraLight"/>
            </a:endParaRPr>
          </a:p>
          <a:p>
            <a:endParaRPr lang="en-US">
              <a:solidFill>
                <a:srgbClr val="475569"/>
              </a:solidFill>
              <a:latin typeface="Segoe UI"/>
              <a:cs typeface="Segoe UI"/>
            </a:endParaRPr>
          </a:p>
          <a:p>
            <a:r>
              <a:rPr lang="en-US">
                <a:solidFill>
                  <a:srgbClr val="475569"/>
                </a:solidFill>
                <a:latin typeface="Segoe UI"/>
                <a:ea typeface="ＭＳ Ｐゴシック"/>
                <a:cs typeface="Segoe UI"/>
              </a:rPr>
              <a:t>[TODO] Great presentation of prompt engineering and temperature parameter</a:t>
            </a:r>
            <a:endParaRPr lang="en-US">
              <a:solidFill>
                <a:srgbClr val="475569"/>
              </a:solidFill>
              <a:latin typeface="Segoe UI"/>
              <a:cs typeface="Segoe UI"/>
            </a:endParaRPr>
          </a:p>
          <a:p>
            <a:endParaRPr lang="en-US"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61129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C400-D2FE-0258-252F-57A9DA0E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0618-4E84-BD20-EBE8-DB83B36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err="1"/>
              <a:t>Prompting</a:t>
            </a:r>
            <a:r>
              <a:rPr lang="es-ES" sz="3550"/>
              <a:t> </a:t>
            </a:r>
            <a:r>
              <a:rPr lang="es-ES" sz="3550" err="1"/>
              <a:t>your</a:t>
            </a:r>
            <a:r>
              <a:rPr lang="es-ES" sz="3550"/>
              <a:t> </a:t>
            </a:r>
            <a:r>
              <a:rPr lang="es-ES" sz="3550" err="1"/>
              <a:t>agent</a:t>
            </a:r>
            <a:r>
              <a:rPr lang="es-ES" sz="3550"/>
              <a:t> </a:t>
            </a:r>
            <a:endParaRPr lang="es-ES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0C7AFA6-B81E-A2D3-CE4A-65C119487E6A}"/>
              </a:ext>
            </a:extLst>
          </p:cNvPr>
          <p:cNvSpPr txBox="1"/>
          <p:nvPr/>
        </p:nvSpPr>
        <p:spPr>
          <a:xfrm>
            <a:off x="329518" y="1199252"/>
            <a:ext cx="61745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Connect each switch node with one agent option</a:t>
            </a:r>
            <a:endParaRPr lang="es-ES" dirty="0"/>
          </a:p>
          <a:p>
            <a:endParaRPr lang="en-US">
              <a:latin typeface="CiscoSansTT ExtraLight"/>
              <a:cs typeface="CiscoSansTT ExtraLight"/>
            </a:endParaRPr>
          </a:p>
        </p:txBody>
      </p:sp>
      <p:pic>
        <p:nvPicPr>
          <p:cNvPr id="3" name="Imagen 2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F27D370C-AEE6-C972-B8EA-1768F9BA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99" y="1848583"/>
            <a:ext cx="438387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91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187F2-A48C-EA00-76A1-F7152620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BE836-B716-362E-6AED-6A2D8040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err="1"/>
              <a:t>Prompting</a:t>
            </a:r>
            <a:r>
              <a:rPr lang="es-ES" sz="3550"/>
              <a:t> </a:t>
            </a:r>
            <a:r>
              <a:rPr lang="es-ES" sz="3550" err="1"/>
              <a:t>your</a:t>
            </a:r>
            <a:r>
              <a:rPr lang="es-ES" sz="3550"/>
              <a:t> </a:t>
            </a:r>
            <a:r>
              <a:rPr lang="es-ES" sz="3550" err="1"/>
              <a:t>agent</a:t>
            </a:r>
            <a:r>
              <a:rPr lang="es-ES" sz="3550"/>
              <a:t> </a:t>
            </a:r>
            <a:endParaRPr lang="es-ES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8CE21B3-ED77-633C-95C7-CF3526078278}"/>
              </a:ext>
            </a:extLst>
          </p:cNvPr>
          <p:cNvSpPr txBox="1"/>
          <p:nvPr/>
        </p:nvSpPr>
        <p:spPr>
          <a:xfrm>
            <a:off x="329518" y="1199252"/>
            <a:ext cx="548459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Configure your agent for it to be precise and reduce the </a:t>
            </a:r>
            <a:r>
              <a:rPr lang="en-US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posibility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of hallucinate to the minimum</a:t>
            </a:r>
            <a:endParaRPr lang="es-ES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(You can experiment with this variables later) </a:t>
            </a: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84CCBD9-D69D-E7F6-81C2-5BC3A1BA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756" y="495514"/>
            <a:ext cx="602775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56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BB2D-CBCF-05A0-F095-BF4D7B89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1E445-AB65-8726-A6BF-549F7E30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dirty="0" err="1"/>
              <a:t>System</a:t>
            </a:r>
            <a:r>
              <a:rPr lang="es-ES" sz="3550" dirty="0"/>
              <a:t> </a:t>
            </a:r>
            <a:r>
              <a:rPr lang="es-ES" sz="3550" dirty="0" err="1"/>
              <a:t>Prompt</a:t>
            </a:r>
            <a:r>
              <a:rPr lang="es-ES" sz="3550" dirty="0"/>
              <a:t> Used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FE2DA69-D9D0-888F-9D3B-597DD63858B8}"/>
              </a:ext>
            </a:extLst>
          </p:cNvPr>
          <p:cNvSpPr txBox="1"/>
          <p:nvPr/>
        </p:nvSpPr>
        <p:spPr>
          <a:xfrm>
            <a:off x="59481" y="1028658"/>
            <a:ext cx="1213957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&lt;role&gt; You are the Official HR &amp; IT Assistant for the company. Your goal is to answer employee questions ACCURATELY based ONLY on the provided context. You represent the company, so be professional, polite, and concise. &lt;/role&gt;</a:t>
            </a:r>
            <a:endParaRPr lang="es-ES" sz="1600" dirty="0">
              <a:cs typeface="Arial"/>
            </a:endParaRPr>
          </a:p>
          <a:p>
            <a:endParaRPr lang="en-US" sz="1600">
              <a:latin typeface="CiscoSansTT ExtraLight"/>
              <a:ea typeface="ＭＳ Ｐゴシック"/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&lt;context&gt; The user has asked a question about company policies. You have been provided with relevant excerpts from our internal documents (Employee Handbook or Tech Policies). &lt;/context&gt; </a:t>
            </a:r>
            <a:endParaRPr lang="es-ES" sz="1600" dirty="0">
              <a:cs typeface="Arial"/>
            </a:endParaRPr>
          </a:p>
          <a:p>
            <a:endParaRPr lang="en-US" sz="1600">
              <a:latin typeface="CiscoSansTT ExtraLight"/>
              <a:ea typeface="ＭＳ Ｐゴシック"/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&lt;instructions&gt; 1. **Analyze the Context:** Read the provided document chunks carefully. 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2. **Direct Answer:** Answer the user's question directly. Do not start with "Based on the documents...". Just say the answer. 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3. **Cite Your Source:** At the end of your answer, mention which policy or section supports your statement (e.g., "Source: Employee Handbook, Section 4.2")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.4. **Be Honest:** If the answer is NOT in the provided context, state clearly: "I cannot find specific information about that in the current policies. Please check with HR directly." DO NOT invent information. 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5. **Formatting:** Use bullet points for lists (like requirements or steps) to make it easy to read. 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6. **Tone:** Helpful, clear, and safe. &lt;/instructions&gt; </a:t>
            </a:r>
            <a:endParaRPr lang="es-ES" sz="1600" dirty="0">
              <a:cs typeface="Arial"/>
            </a:endParaRPr>
          </a:p>
          <a:p>
            <a:endParaRPr lang="en-US" sz="1600">
              <a:latin typeface="CiscoSansTT ExtraLight"/>
              <a:ea typeface="ＭＳ Ｐゴシック"/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&lt;</a:t>
            </a:r>
            <a:r>
              <a:rPr lang="en-US" sz="1600" dirty="0" err="1">
                <a:latin typeface="CiscoSansTT ExtraLight"/>
                <a:ea typeface="ＭＳ Ｐゴシック"/>
                <a:cs typeface="Arial"/>
              </a:rPr>
              <a:t>safety_check</a:t>
            </a:r>
            <a:r>
              <a:rPr lang="en-US" sz="1600" dirty="0">
                <a:latin typeface="CiscoSansTT ExtraLight"/>
                <a:ea typeface="ＭＳ Ｐゴシック"/>
                <a:cs typeface="Arial"/>
              </a:rPr>
              <a:t>&gt; - Do not provide medical or legal advice. - Do not share passwords or sensitive keys if they appear in the text (though they shouldn't). - If the user asks something unethical (how to bypass security), politely refuse based on the "Acceptable Use Policy". </a:t>
            </a:r>
            <a:endParaRPr lang="es-ES" sz="1600" dirty="0">
              <a:cs typeface="Arial"/>
            </a:endParaRPr>
          </a:p>
          <a:p>
            <a:r>
              <a:rPr lang="en-US" sz="1600" dirty="0">
                <a:latin typeface="CiscoSansTT ExtraLight"/>
                <a:ea typeface="ＭＳ Ｐゴシック"/>
                <a:cs typeface="Arial"/>
              </a:rPr>
              <a:t>&lt;/</a:t>
            </a:r>
            <a:r>
              <a:rPr lang="en-US" sz="1600" dirty="0" err="1">
                <a:latin typeface="CiscoSansTT ExtraLight"/>
                <a:ea typeface="ＭＳ Ｐゴシック"/>
                <a:cs typeface="Arial"/>
              </a:rPr>
              <a:t>safety_check</a:t>
            </a:r>
            <a:r>
              <a:rPr lang="en-US" sz="1600" dirty="0">
                <a:latin typeface="CiscoSansTT ExtraLight"/>
                <a:ea typeface="ＭＳ Ｐゴシック"/>
                <a:cs typeface="Arial"/>
              </a:rPr>
              <a:t>&gt; </a:t>
            </a:r>
            <a:r>
              <a:rPr lang="en-US" sz="1600" dirty="0">
                <a:latin typeface="CiscoSansTT ExtraLight"/>
                <a:ea typeface="ＭＳ Ｐゴシック"/>
                <a:cs typeface="Segoe UI"/>
              </a:rPr>
              <a:t> </a:t>
            </a:r>
            <a:endParaRPr lang="en-US" sz="1600" dirty="0">
              <a:latin typeface="CiscoSansTT ExtraLight"/>
              <a:cs typeface="Segoe UI"/>
            </a:endParaRPr>
          </a:p>
          <a:p>
            <a:endParaRPr lang="en-US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294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AF443-EFE4-EDF4-71FC-B4194584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69104-4738-F2EB-D5C0-9BA1AEE8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err="1"/>
              <a:t>Prompting</a:t>
            </a:r>
            <a:r>
              <a:rPr lang="es-ES" sz="3550"/>
              <a:t> </a:t>
            </a:r>
            <a:r>
              <a:rPr lang="es-ES" sz="3550" err="1"/>
              <a:t>your</a:t>
            </a:r>
            <a:r>
              <a:rPr lang="es-ES" sz="3550"/>
              <a:t> </a:t>
            </a:r>
            <a:r>
              <a:rPr lang="es-ES" sz="3550" err="1"/>
              <a:t>agent</a:t>
            </a:r>
            <a:r>
              <a:rPr lang="es-ES" sz="3550"/>
              <a:t> </a:t>
            </a:r>
            <a:endParaRPr lang="es-ES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7D8CCB1-1F77-CF9B-016B-848AC8321D8B}"/>
              </a:ext>
            </a:extLst>
          </p:cNvPr>
          <p:cNvSpPr txBox="1"/>
          <p:nvPr/>
        </p:nvSpPr>
        <p:spPr>
          <a:xfrm>
            <a:off x="329518" y="1199252"/>
            <a:ext cx="886050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Dont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forget to add the user prompt, this for the model to catch your message.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Type "/" this will show all the variables.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Do the same for the IT Agent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45EFC55-74E9-B135-3A15-33BB9732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204" y="2537031"/>
            <a:ext cx="496284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9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7334-E072-98B2-BD9B-A691F126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E7562-7858-3A75-1232-B25DF7F0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dirty="0" err="1"/>
              <a:t>Other</a:t>
            </a:r>
            <a:r>
              <a:rPr lang="es-ES" sz="3550" dirty="0"/>
              <a:t> </a:t>
            </a:r>
            <a:r>
              <a:rPr lang="es-ES" sz="3550" dirty="0" err="1"/>
              <a:t>Agent</a:t>
            </a:r>
            <a:r>
              <a:rPr lang="es-ES" sz="3550" dirty="0"/>
              <a:t> </a:t>
            </a:r>
            <a:r>
              <a:rPr lang="es-ES" sz="3550" dirty="0" err="1"/>
              <a:t>Config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CBF9097-E1D3-C610-4BDF-356D3DC3BA5A}"/>
              </a:ext>
            </a:extLst>
          </p:cNvPr>
          <p:cNvSpPr txBox="1"/>
          <p:nvPr/>
        </p:nvSpPr>
        <p:spPr>
          <a:xfrm>
            <a:off x="329518" y="1199252"/>
            <a:ext cx="67016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This agent </a:t>
            </a: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gotta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have complete different instructions than the other ones, this </a:t>
            </a: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Aget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will generate only answers if the user ask non related – no info questions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1C7D1AE9-D0AF-672E-B642-349808C9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12" y="344850"/>
            <a:ext cx="5019993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9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FC35-78AE-4A1F-031B-816CCDAC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FF0F1-186F-B8F5-433C-BC49B2E81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dirty="0" err="1"/>
              <a:t>Last</a:t>
            </a:r>
            <a:r>
              <a:rPr lang="es-ES" sz="3550" dirty="0"/>
              <a:t> </a:t>
            </a:r>
            <a:r>
              <a:rPr lang="es-ES" sz="3550" dirty="0" err="1"/>
              <a:t>Component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364A044-9957-1A50-D0B7-0391666C850F}"/>
              </a:ext>
            </a:extLst>
          </p:cNvPr>
          <p:cNvSpPr txBox="1"/>
          <p:nvPr/>
        </p:nvSpPr>
        <p:spPr>
          <a:xfrm>
            <a:off x="251322" y="906175"/>
            <a:ext cx="103378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To finally see your agent answer as a </a:t>
            </a: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cahtbot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, you must add a message component.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EF086C4-9612-A83F-8F04-DE3CA209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6" y="1441205"/>
            <a:ext cx="4298346" cy="4239359"/>
          </a:xfrm>
          <a:prstGeom prst="rect">
            <a:avLst/>
          </a:prstGeom>
        </p:spPr>
      </p:pic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0E13A5C-0F9A-92AF-461E-64EBA971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87" y="1549279"/>
            <a:ext cx="4299812" cy="4677752"/>
          </a:xfrm>
          <a:prstGeom prst="rect">
            <a:avLst/>
          </a:prstGeom>
        </p:spPr>
      </p:pic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062109D-E713-DC64-B528-EE51DE1FF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889" y="2014780"/>
            <a:ext cx="4297368" cy="4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5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95177-92EB-683A-F8F8-F38E2055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A8212-CC49-E58F-AFD5-7B55671D6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Test your Flow</a:t>
            </a:r>
            <a:endParaRPr lang="es-ES" dirty="0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FF1D10-9CD4-B79E-EA49-71F6B7EED7B0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D89707-EF75-6DE4-E20B-B853CA745C4B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39429792-ADF4-F840-F9CF-D2288066D6D2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39429792-ADF4-F840-F9CF-D2288066D6D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59D65145-454A-39AB-ACE0-AC3F04B84D5F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59D65145-454A-39AB-ACE0-AC3F04B84D5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AB1374A8-0533-E58B-9350-3CE8699870FF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AB1374A8-0533-E58B-9350-3CE8699870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8EE4454-8B0D-2530-5276-64C72E4C6BBD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8EE4454-8B0D-2530-5276-64C72E4C6BB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71B35AE-0130-4968-0D7F-47B7D4E4802D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71B35AE-0130-4968-0D7F-47B7D4E480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F16FA40-9125-1A1D-1B10-3D06A0B6A118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F16FA40-9125-1A1D-1B10-3D06A0B6A11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65A8A99-24C5-BD18-356C-C371612AF6B9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565A8A99-24C5-BD18-356C-C371612AF6B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4805E17-2147-0F26-DF00-4B8F1A36EBBB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4805E17-2147-0F26-DF00-4B8F1A36EBB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C3B43D8-0C4D-6F56-5ECA-8401772BFD92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C3B43D8-0C4D-6F56-5ECA-8401772BFD9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6E39FD-0709-CAAE-FE11-54B79138A4B7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6E39FD-0709-CAAE-FE11-54B79138A4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A1F38-60A1-EC6F-ECB8-F08A5475AA55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A1F38-60A1-EC6F-ECB8-F08A5475AA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500F67-DB57-69EB-9BD0-BCDF06BFE8A9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500F67-DB57-69EB-9BD0-BCDF06BFE8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433300-8E03-AAF0-2252-288FE1CBC1B6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433300-8E03-AAF0-2252-288FE1CBC1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6B2C50-BC8F-91E3-51E5-C71E45124AFE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6B2C50-BC8F-91E3-51E5-C71E45124A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CA8548-F6AC-F480-0611-0CAD88FD7324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CA8548-F6AC-F480-0611-0CAD88FD73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741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702F1-A7EF-4063-6D79-6E39C00C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E128C-C209-3566-22AA-7AFECB535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Test your Flow</a:t>
            </a:r>
            <a:endParaRPr lang="en-US" dirty="0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endParaRPr lang="en-US" dirty="0">
              <a:solidFill>
                <a:srgbClr val="FFFFFF"/>
              </a:solidFill>
              <a:latin typeface="CiscoSansTT Light"/>
              <a:ea typeface="ＭＳ Ｐゴシック"/>
              <a:cs typeface="CiscoSansTT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D4BD5-71A2-69E4-37FD-CBDA8A348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3610021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D528F-D084-AC1C-68E0-B844E5C3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176BE-9BA2-64ED-37E7-692B6FA6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dirty="0"/>
              <a:t>Test </a:t>
            </a:r>
            <a:r>
              <a:rPr lang="es-ES" sz="3550" dirty="0" err="1"/>
              <a:t>your</a:t>
            </a:r>
            <a:r>
              <a:rPr lang="es-ES" sz="3550" dirty="0"/>
              <a:t> Flow 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8ACC823-9E70-963B-3ED2-8121B7648F79}"/>
              </a:ext>
            </a:extLst>
          </p:cNvPr>
          <p:cNvSpPr txBox="1"/>
          <p:nvPr/>
        </p:nvSpPr>
        <p:spPr>
          <a:xfrm>
            <a:off x="329518" y="1199252"/>
            <a:ext cx="886050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[TODO]</a:t>
            </a:r>
            <a:endParaRPr lang="es-E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Test with different prompts, LLM temperature, chunking size... </a:t>
            </a:r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Failure analysis and risk identification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0ECBA2A2-1AC5-716E-13DF-D86B3BBF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204" y="2537031"/>
            <a:ext cx="496284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2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57405-1D38-09B6-B11B-6C84597A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87C1E-B8E4-F643-26D5-491AA7A8A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Simple RAG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B07BA1-ED4A-7C6E-63A4-4464A514BCB5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58CA9D-BE99-27D1-D0E4-542C6EBC0EB3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EE44805-BD78-3F33-C972-C4FD813AF758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EE44805-BD78-3F33-C972-C4FD813AF75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F8335D3-E562-176E-E50B-23166DC3BFA2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F8335D3-E562-176E-E50B-23166DC3BFA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86DD143-E191-6CB2-F650-B6B0278753F4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86DD143-E191-6CB2-F650-B6B0278753F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F412405-46D9-5ABA-FB24-4624E78045F9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F412405-46D9-5ABA-FB24-4624E78045F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583616-E4AB-B04C-DA7B-5B4A464DADE8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583616-E4AB-B04C-DA7B-5B4A464DAD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1154119-A16E-A60B-5485-669743DB96F8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1154119-A16E-A60B-5485-669743DB96F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FC8EE06-D9C2-FEFC-1BBE-1D05630F0220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FC8EE06-D9C2-FEFC-1BBE-1D05630F022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9F0F300-FDD0-7EA6-ACD8-3536308DC667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9F0F300-FDD0-7EA6-ACD8-3536308DC66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34A6605-B705-09F4-A23A-D20EE2028452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34A6605-B705-09F4-A23A-D20EE202845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558E6-C87B-9009-5CA1-5F9B9E799A3C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558E6-C87B-9009-5CA1-5F9B9E799A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ACA18D-7DCB-0C40-6E31-DB28B7F1AAF4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ACA18D-7DCB-0C40-6E31-DB28B7F1AA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72E6BD-3BA5-687B-17EB-24417E8FB799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72E6BD-3BA5-687B-17EB-24417E8FB7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E16158-BCC5-757D-DD6E-AC163F3967C5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E16158-BCC5-757D-DD6E-AC163F3967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1D1C23-DF34-C09F-22F0-744C1EE7236A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1D1C23-DF34-C09F-22F0-744C1EE723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F34DE0-BF76-47E8-DA47-17FFE4F6E92F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F34DE0-BF76-47E8-DA47-17FFE4F6E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13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CF681-6962-D9EB-1FCC-DD49392D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5E9EF-58F7-5DCE-A8B8-EADE425F7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Setting the </a:t>
            </a:r>
            <a:r>
              <a:rPr lang="en-US" dirty="0" err="1">
                <a:latin typeface="CiscoSansTT Light"/>
                <a:ea typeface="ＭＳ Ｐゴシック"/>
                <a:cs typeface="CiscoSansTT Light"/>
              </a:rPr>
              <a:t>Enviroment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 for RAG with Coding</a:t>
            </a:r>
            <a:endParaRPr lang="es-ES" dirty="0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6BADD-1A62-AF24-A3A9-022EFA0B11F1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3739DC-4F9D-3F19-2EFE-BE0284AD92CC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2EDFCAC-163F-BCCE-768A-F0A829820126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2EDFCAC-163F-BCCE-768A-F0A82982012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CA7E1F4-9301-4AD9-AB86-E85EE1EF056B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CA7E1F4-9301-4AD9-AB86-E85EE1EF056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F4A27D4-411F-0295-ECDE-B8115F43D9ED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F4A27D4-411F-0295-ECDE-B8115F43D9E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947C201-0B16-6731-8282-AF5199B11947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947C201-0B16-6731-8282-AF5199B1194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A6CC883D-C02A-35A4-38C3-05A07EB3E667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6CC883D-C02A-35A4-38C3-05A07EB3E66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C5CB3FB-07C6-80A2-7F56-C41DB0506BDB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C5CB3FB-07C6-80A2-7F56-C41DB0506BD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0EB7D7CC-20B9-5E3C-0C87-34F1878A2D60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0EB7D7CC-20B9-5E3C-0C87-34F1878A2D6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7D22DCE-0F54-B78D-3346-59EB625846C4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7D22DCE-0F54-B78D-3346-59EB625846C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C97DC6E-C1CB-33EB-50B8-60CCFF40A6FE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C97DC6E-C1CB-33EB-50B8-60CCFF40A6F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F2FAAF-CBA5-4E48-B834-FC44B0D136AF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F2FAAF-CBA5-4E48-B834-FC44B0D136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180ADF-D9D4-50AA-BDDB-26AA307409BA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180ADF-D9D4-50AA-BDDB-26AA307409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E7CF61-9963-B770-29D0-38B91726BDD9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E7CF61-9963-B770-29D0-38B91726BD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8FF843-B395-7208-D9FA-86CF0986D99A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8FF843-B395-7208-D9FA-86CF0986D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246CC6-2596-3D56-DAA5-92A28E5D278B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246CC6-2596-3D56-DAA5-92A28E5D27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3B88C1-1E34-116B-A610-E3D0C31AB935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3B88C1-1E34-116B-A610-E3D0C31AB9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277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D4FE3-44BF-6CF3-262E-EF895704A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0547D-42D4-A784-6940-750651E38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Setting the </a:t>
            </a:r>
            <a:r>
              <a:rPr lang="en-US" dirty="0" err="1">
                <a:latin typeface="CiscoSansTT Light"/>
                <a:ea typeface="ＭＳ Ｐゴシック"/>
                <a:cs typeface="CiscoSansTT Light"/>
              </a:rPr>
              <a:t>Enviroment</a:t>
            </a:r>
            <a:r>
              <a:rPr lang="en-US" dirty="0">
                <a:latin typeface="CiscoSansTT Light"/>
                <a:ea typeface="ＭＳ Ｐゴシック"/>
                <a:cs typeface="CiscoSansTT Light"/>
              </a:rPr>
              <a:t> for RAG with Coding</a:t>
            </a:r>
            <a:endParaRPr lang="en-US" dirty="0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endParaRPr lang="en-US" dirty="0">
              <a:solidFill>
                <a:srgbClr val="FFFFFF"/>
              </a:solidFill>
              <a:latin typeface="CiscoSansTT Light"/>
              <a:ea typeface="ＭＳ Ｐゴシック"/>
              <a:cs typeface="CiscoSansTT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60146-D1CF-61BD-BB0C-1B45AFBF84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3734546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EC25-4186-25FA-7F88-A157A83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D6831-7227-6217-433B-3E55ABBC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24622"/>
            <a:ext cx="10969943" cy="685800"/>
          </a:xfrm>
        </p:spPr>
        <p:txBody>
          <a:bodyPr/>
          <a:lstStyle/>
          <a:p>
            <a:r>
              <a:rPr lang="es-ES" sz="3550" dirty="0" err="1"/>
              <a:t>Install</a:t>
            </a:r>
            <a:r>
              <a:rPr lang="es-ES" sz="3550" dirty="0"/>
              <a:t> and configure </a:t>
            </a:r>
            <a:r>
              <a:rPr lang="es-ES" sz="3550" dirty="0" err="1"/>
              <a:t>your</a:t>
            </a:r>
            <a:r>
              <a:rPr lang="es-ES" sz="3550" dirty="0"/>
              <a:t> </a:t>
            </a:r>
            <a:r>
              <a:rPr lang="es-ES" sz="3550" dirty="0" err="1"/>
              <a:t>code</a:t>
            </a:r>
            <a:r>
              <a:rPr lang="es-ES" sz="3550" dirty="0"/>
              <a:t> </a:t>
            </a:r>
            <a:r>
              <a:rPr lang="es-ES" sz="3550" dirty="0" err="1"/>
              <a:t>system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1F96313-AF30-69F3-C45E-7504D813098E}"/>
              </a:ext>
            </a:extLst>
          </p:cNvPr>
          <p:cNvSpPr txBox="1"/>
          <p:nvPr/>
        </p:nvSpPr>
        <p:spPr>
          <a:xfrm>
            <a:off x="329518" y="1199252"/>
            <a:ext cx="886050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[TODO]</a:t>
            </a:r>
            <a:endParaRPr lang="es-E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Guided </a:t>
            </a:r>
            <a:r>
              <a:rPr lang="en-US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instalation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tutorial about how to install and set: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 dirty="0">
              <a:solidFill>
                <a:srgbClr val="475569"/>
              </a:solidFill>
              <a:latin typeface="CiscoSansTT ExtraLight"/>
              <a:ea typeface="ＭＳ Ｐゴシック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VS Code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Download the </a:t>
            </a: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jupyter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extension for VS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Python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Code Dependencies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Wallthrough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</a:t>
            </a:r>
            <a:r>
              <a:rPr lang="en-US" dirty="0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throught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the developer LLM Studio section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7366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D89BA-8730-030D-E913-9C66C38E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D1AA4-92FE-D40A-9733-A207BE73E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AI Assisted RAG with Coding</a:t>
            </a:r>
            <a:endParaRPr lang="es-ES" dirty="0"/>
          </a:p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Load Documents</a:t>
            </a:r>
            <a:endParaRPr lang="en-US" dirty="0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5F7783-5E0E-B44B-499F-CBF0F4D41C31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9B287C-5D56-0BBA-2631-627B51CD2FA9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51B5421-EBE6-D960-979C-9A6DEE9DAB66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51B5421-EBE6-D960-979C-9A6DEE9DAB6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9DFC5B1-7AEC-1DB2-C0A5-07482EBEDF9C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9DFC5B1-7AEC-1DB2-C0A5-07482EBEDF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A2749DB7-F4FA-223C-A41D-8012FA768FC9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A2749DB7-F4FA-223C-A41D-8012FA768FC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A0D87D1-492E-9F37-07EF-BCD91AC6DDE1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A0D87D1-492E-9F37-07EF-BCD91AC6DDE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9D4A902-5115-ADAD-ECF0-22588164D811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99D4A902-5115-ADAD-ECF0-22588164D81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C15D7B7-281B-E649-33E1-AB9A18E3F633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C15D7B7-281B-E649-33E1-AB9A18E3F63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6F6645D-E19E-8093-F5DC-2FD008F23551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6F6645D-E19E-8093-F5DC-2FD008F235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487BCA6-A9DA-E5C4-1A66-E755F6D8F61B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487BCA6-A9DA-E5C4-1A66-E755F6D8F61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B8C067C9-8387-D3A1-500B-4536377D19BA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B8C067C9-8387-D3A1-500B-4536377D19B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38AFC7-D91A-521B-55E3-AF23CA2FB751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38AFC7-D91A-521B-55E3-AF23CA2FB7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A4EC3F-17D8-33BD-678D-E56C552D2084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A4EC3F-17D8-33BD-678D-E56C552D20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24DEB6-2FF3-EE59-05B9-E18307B6C605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24DEB6-2FF3-EE59-05B9-E18307B6C6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BC3236-CBBF-6F04-75A7-E194E84FB8E6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BC3236-CBBF-6F04-75A7-E194E84FB8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7A5E6E-39EF-75B8-AFCF-60C6478039DF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7A5E6E-39EF-75B8-AFCF-60C6478039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0E47E5-97C0-CE4D-E28B-92C9C152AB20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0E47E5-97C0-CE4D-E28B-92C9C152AB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08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E4CF-3504-4C07-080E-1B598FD5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1FEA6-2EEC-934B-FD6B-3A10DFB19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AI Assisted RAG with Coding</a:t>
            </a:r>
            <a:endParaRPr lang="en-US" dirty="0">
              <a:solidFill>
                <a:srgbClr val="000000"/>
              </a:solidFill>
              <a:latin typeface="CiscoSansTT Light"/>
              <a:ea typeface="ＭＳ Ｐゴシック"/>
              <a:cs typeface="CiscoSansTT Light"/>
            </a:endParaRPr>
          </a:p>
          <a:p>
            <a:r>
              <a:rPr lang="en-US" dirty="0">
                <a:solidFill>
                  <a:srgbClr val="FFFFFF"/>
                </a:solidFill>
                <a:latin typeface="CiscoSansTT Light"/>
                <a:ea typeface="ＭＳ Ｐゴシック"/>
                <a:cs typeface="CiscoSansTT Light"/>
              </a:rPr>
              <a:t>Load 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77412-96B9-7036-CD8E-D7A44FCD74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1966999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5388-04C5-0F34-9A37-C2E08490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9C5A7-FDBA-CB9E-F4EB-9AACA8EA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78693"/>
            <a:ext cx="10969943" cy="685800"/>
          </a:xfrm>
        </p:spPr>
        <p:txBody>
          <a:bodyPr/>
          <a:lstStyle/>
          <a:p>
            <a:r>
              <a:rPr lang="es-ES" sz="3550" dirty="0" err="1"/>
              <a:t>Import</a:t>
            </a:r>
            <a:r>
              <a:rPr lang="es-ES" sz="3550" dirty="0"/>
              <a:t> </a:t>
            </a:r>
            <a:r>
              <a:rPr lang="es-ES" sz="3550" dirty="0" err="1"/>
              <a:t>necessary</a:t>
            </a:r>
            <a:r>
              <a:rPr lang="es-ES" sz="3550" dirty="0"/>
              <a:t> </a:t>
            </a:r>
            <a:r>
              <a:rPr lang="es-ES" sz="3550" dirty="0" err="1"/>
              <a:t>libraries</a:t>
            </a:r>
            <a:r>
              <a:rPr lang="es-ES" sz="3550" dirty="0"/>
              <a:t> </a:t>
            </a:r>
            <a:r>
              <a:rPr lang="es-ES" sz="3550" dirty="0" err="1"/>
              <a:t>for</a:t>
            </a:r>
            <a:r>
              <a:rPr lang="es-ES" sz="3550" dirty="0"/>
              <a:t> </a:t>
            </a:r>
            <a:r>
              <a:rPr lang="es-ES" sz="3550" dirty="0" err="1"/>
              <a:t>our</a:t>
            </a:r>
            <a:r>
              <a:rPr lang="es-ES" sz="3550" dirty="0"/>
              <a:t> simple RAG </a:t>
            </a:r>
            <a:r>
              <a:rPr lang="es-ES" sz="3550" dirty="0" err="1"/>
              <a:t>system</a:t>
            </a:r>
            <a:endParaRPr lang="es-ES" dirty="0" err="1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5DDFB08-C895-B672-ACA9-87D3B10390E0}"/>
              </a:ext>
            </a:extLst>
          </p:cNvPr>
          <p:cNvSpPr txBox="1"/>
          <p:nvPr/>
        </p:nvSpPr>
        <p:spPr>
          <a:xfrm>
            <a:off x="329518" y="1235300"/>
            <a:ext cx="886050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You might need </a:t>
            </a:r>
            <a:r>
              <a:rPr lang="en-US" b="1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usefull</a:t>
            </a: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tools for our simple RAG system.</a:t>
            </a:r>
            <a:endParaRPr lang="en-US" b="1" dirty="0">
              <a:solidFill>
                <a:srgbClr val="475569"/>
              </a:solidFill>
              <a:latin typeface="CiscoSansTT ExtraLight"/>
              <a:ea typeface="ＭＳ Ｐゴシック"/>
              <a:cs typeface="Segoe UI"/>
            </a:endParaRPr>
          </a:p>
          <a:p>
            <a:endParaRPr lang="en-US" dirty="0">
              <a:solidFill>
                <a:srgbClr val="475569"/>
              </a:solidFill>
              <a:latin typeface="CiscoSansTT ExtraLight"/>
              <a:ea typeface="ＭＳ Ｐゴシック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requests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Makes HTTP calls to LM Studio's API (like a messenger between your code and the LLM) 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sentence-transformers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Converts text into numerical vectors (embeddings) so we can measure similarity between questions and documents.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chromadb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A vector database that stores embeddings and finds the most similar documents quickly. 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pypdf</a:t>
            </a:r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Segoe UI"/>
              </a:rPr>
              <a:t> Reads and extracts text from PDF files.</a:t>
            </a: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81239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7D6A-792D-6760-274B-03195D59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6C65F2-D38E-79BE-888C-2702A180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550" dirty="0" err="1"/>
              <a:t>Prompt</a:t>
            </a:r>
            <a:r>
              <a:rPr lang="es-ES" sz="3550" dirty="0"/>
              <a:t> </a:t>
            </a:r>
            <a:r>
              <a:rPr lang="es-ES" sz="3550" dirty="0" err="1"/>
              <a:t>the</a:t>
            </a:r>
            <a:r>
              <a:rPr lang="es-ES" sz="3550" dirty="0"/>
              <a:t> LLM </a:t>
            </a:r>
            <a:r>
              <a:rPr lang="es-ES" sz="3550" dirty="0" err="1"/>
              <a:t>for</a:t>
            </a:r>
            <a:r>
              <a:rPr lang="es-ES" sz="3550" dirty="0"/>
              <a:t> </a:t>
            </a:r>
            <a:r>
              <a:rPr lang="es-ES" sz="3550" dirty="0" err="1"/>
              <a:t>build</a:t>
            </a:r>
            <a:r>
              <a:rPr lang="es-ES" sz="3550" dirty="0"/>
              <a:t> </a:t>
            </a:r>
            <a:r>
              <a:rPr lang="es-ES" sz="3550" dirty="0" err="1"/>
              <a:t>each</a:t>
            </a:r>
            <a:r>
              <a:rPr lang="es-ES" sz="3550" dirty="0"/>
              <a:t> block </a:t>
            </a:r>
            <a:r>
              <a:rPr lang="es-ES" sz="3550" dirty="0" err="1"/>
              <a:t>for</a:t>
            </a:r>
            <a:r>
              <a:rPr lang="es-ES" sz="3550" dirty="0"/>
              <a:t> </a:t>
            </a:r>
            <a:r>
              <a:rPr lang="es-ES" sz="3550" dirty="0" err="1"/>
              <a:t>you</a:t>
            </a:r>
            <a:r>
              <a:rPr lang="es-ES" sz="3550" dirty="0"/>
              <a:t>!</a:t>
            </a:r>
            <a:endParaRPr lang="es-ES" dirty="0" err="1"/>
          </a:p>
        </p:txBody>
      </p:sp>
      <p:pic>
        <p:nvPicPr>
          <p:cNvPr id="6" name="Imagen 5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39FA54AC-B446-311B-0562-DDB5D02A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859095"/>
            <a:ext cx="7360303" cy="9048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E3FE0-C991-DBA0-6F68-94A53643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77" y="2399066"/>
            <a:ext cx="6569999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0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5EDE4-3C91-D27C-FF18-B3BD47F1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11932-5A77-64CB-8727-FD44B442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0" y="278693"/>
            <a:ext cx="10969943" cy="685800"/>
          </a:xfrm>
        </p:spPr>
        <p:txBody>
          <a:bodyPr/>
          <a:lstStyle/>
          <a:p>
            <a:r>
              <a:rPr lang="es-ES" sz="3550" dirty="0"/>
              <a:t>Configure LLM Studio as </a:t>
            </a:r>
            <a:r>
              <a:rPr lang="es-ES" sz="3550" dirty="0" err="1"/>
              <a:t>your</a:t>
            </a:r>
            <a:r>
              <a:rPr lang="es-ES" sz="3550" dirty="0"/>
              <a:t> local LLM </a:t>
            </a:r>
            <a:r>
              <a:rPr lang="es-ES" sz="3550" dirty="0" err="1"/>
              <a:t>provider</a:t>
            </a:r>
            <a:endParaRPr lang="es-ES" dirty="0" err="1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08DB622F-CE9A-93DD-2C1C-0225D75B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91" y="1027973"/>
            <a:ext cx="9960178" cy="48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3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41789-ECA8-624F-2578-7B425620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AF021-541C-E4AD-2E05-19EC22A6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1" y="84964"/>
            <a:ext cx="10969943" cy="685800"/>
          </a:xfrm>
        </p:spPr>
        <p:txBody>
          <a:bodyPr/>
          <a:lstStyle/>
          <a:p>
            <a:r>
              <a:rPr lang="es-ES" sz="3550" dirty="0"/>
              <a:t>Load </a:t>
            </a:r>
            <a:r>
              <a:rPr lang="es-ES" sz="3550" dirty="0" err="1"/>
              <a:t>Knowledge</a:t>
            </a:r>
            <a:r>
              <a:rPr lang="es-ES" sz="3550" dirty="0"/>
              <a:t> Bases </a:t>
            </a:r>
            <a:r>
              <a:rPr lang="es-ES" sz="3550" dirty="0" err="1"/>
              <a:t>from</a:t>
            </a:r>
            <a:r>
              <a:rPr lang="es-ES" sz="3550" dirty="0"/>
              <a:t> </a:t>
            </a:r>
            <a:r>
              <a:rPr lang="es-ES" sz="3550" dirty="0" err="1"/>
              <a:t>PDFs</a:t>
            </a:r>
            <a:endParaRPr lang="es-E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DAFAA-7A17-E150-5293-FEB8E2A18D4F}"/>
              </a:ext>
            </a:extLst>
          </p:cNvPr>
          <p:cNvSpPr txBox="1"/>
          <p:nvPr/>
        </p:nvSpPr>
        <p:spPr>
          <a:xfrm>
            <a:off x="329518" y="770351"/>
            <a:ext cx="886050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CiscoSansTT ExtraLight"/>
              </a:rPr>
              <a:t>The chunking algorithm:</a:t>
            </a:r>
            <a:endParaRPr lang="es-E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CiscoSansTT ExtraLight"/>
              </a:rPr>
              <a:t>1. Splits text into chunks of `CHUNK_SIZE` characters</a:t>
            </a:r>
            <a:endParaRPr lang="en-U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CiscoSansTT ExtraLight"/>
              </a:rPr>
              <a:t>2. Tries to break at sentence boundaries (periods, newlines)</a:t>
            </a:r>
            <a:endParaRPr lang="en-U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CiscoSansTT ExtraLight"/>
              </a:rPr>
              <a:t>3. Overlaps chunks by `CHUNK_OVERLAP` characters for context continuity</a:t>
            </a:r>
            <a:endParaRPr lang="en-US" dirty="0"/>
          </a:p>
          <a:p>
            <a:r>
              <a:rPr lang="en-US" dirty="0">
                <a:solidFill>
                  <a:srgbClr val="475569"/>
                </a:solidFill>
                <a:latin typeface="CiscoSansTT ExtraLight"/>
                <a:ea typeface="ＭＳ Ｐゴシック"/>
                <a:cs typeface="CiscoSansTT ExtraLight"/>
              </a:rPr>
              <a:t>4. Filters out chunks smaller than `MIN_CHUNK_LENGTH`</a:t>
            </a:r>
            <a:endParaRPr lang="en-US" dirty="0"/>
          </a:p>
          <a:p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 dirty="0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553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0ADDA-4538-3D12-0E90-25DBE00B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E3F28E0E-FF9F-3BB6-7909-6B65B389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9" y="432568"/>
            <a:ext cx="7083437" cy="4352713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07D549D6-803C-611F-DE13-31509624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77" y="1081420"/>
            <a:ext cx="6360220" cy="4695161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C9E1CF98-277B-BD6B-A9CC-381B45D1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79" y="2548125"/>
            <a:ext cx="7712607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A3EC-77F7-1BE9-AB8C-B810B719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3AF85-5F80-8853-0551-D1B026F65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Simple RAG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7341F-8F9C-C1A6-DB75-141EA2D0AF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1631447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A78E-994D-E62A-31E3-F1F282C0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2F4AB-3CE9-86A6-7524-BF86196BA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What you didn't see in RAG Flow:</a:t>
            </a:r>
            <a:br>
              <a:rPr lang="en-US" dirty="0">
                <a:latin typeface="CiscoSansTT Light"/>
                <a:ea typeface="ＭＳ Ｐゴシック"/>
                <a:cs typeface="CiscoSansTT Light"/>
              </a:rPr>
            </a:br>
            <a:r>
              <a:rPr lang="en-US" dirty="0">
                <a:latin typeface="CiscoSansTT Light"/>
                <a:ea typeface="ＭＳ Ｐゴシック"/>
                <a:cs typeface="CiscoSansTT Light"/>
              </a:rPr>
              <a:t>Vector Databases</a:t>
            </a:r>
            <a:endParaRPr lang="en-US" dirty="0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F5D7D-C427-98F0-AF2E-91A3A0B39EE6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FFF880-BEF0-90F4-2EB6-259BE2E23427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36DE82F-4C4C-9EFB-2913-82A033BAE600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36DE82F-4C4C-9EFB-2913-82A033BAE60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5B696AA-F53D-792A-F82F-698CA778AC3F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5B696AA-F53D-792A-F82F-698CA778AC3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55F0479-746E-8AF5-E058-3D43F61BB4E7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55F0479-746E-8AF5-E058-3D43F61BB4E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F7B771E-C493-4F1A-D35E-2ACDFB336C13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F7B771E-C493-4F1A-D35E-2ACDFB336C1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FD4BD7A-34BA-DDB2-DCA1-11D6004AF6AF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FD4BD7A-34BA-DDB2-DCA1-11D6004AF6A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E0384D9-375F-C7DA-A920-71A10D053045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E0384D9-375F-C7DA-A920-71A10D05304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1115EB87-BECC-88DC-DAA4-B127C091A90B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1115EB87-BECC-88DC-DAA4-B127C091A90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CDF4355-8039-8364-8A3C-A2D13A456E1B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CDF4355-8039-8364-8A3C-A2D13A456E1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6221BDF-2816-39BB-45D4-733880267028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6221BDF-2816-39BB-45D4-73388026702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02E8D-9F2A-AE48-0F35-3FC257F841F9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02E8D-9F2A-AE48-0F35-3FC257F841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24DC3E-BF1D-C622-9D25-030ED170C592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24DC3E-BF1D-C622-9D25-030ED170C5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A63254-211D-82EA-95EC-78B84C8A900F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A63254-211D-82EA-95EC-78B84C8A90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A4D6DB-EED7-A022-1824-92C08C5208EC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A4D6DB-EED7-A022-1824-92C08C5208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453A7F-E51E-8839-6F00-707A30F7B144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453A7F-E51E-8839-6F00-707A30F7B1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EED669-B303-1309-DC31-AFF900BDD379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EED669-B303-1309-DC31-AFF900BDD3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64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DEC2-B017-573D-1F72-92C660E1E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83D09-45B7-6DA3-D679-35330EF10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What you didn't see in RAG Flow:</a:t>
            </a:r>
            <a:br>
              <a:rPr lang="en-US" dirty="0">
                <a:latin typeface="CiscoSansTT Light"/>
                <a:ea typeface="ＭＳ Ｐゴシック"/>
                <a:cs typeface="CiscoSansTT Light"/>
              </a:rPr>
            </a:br>
            <a:r>
              <a:rPr lang="en-US" dirty="0">
                <a:solidFill>
                  <a:srgbClr val="FFFFFF"/>
                </a:solidFill>
                <a:latin typeface="CiscoSansTT Light"/>
                <a:ea typeface="ＭＳ Ｐゴシック"/>
                <a:cs typeface="CiscoSansTT Light"/>
              </a:rPr>
              <a:t>Vector Databases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BC8E-6253-25AB-F042-5B561DD2C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3109767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1155-D7A4-2A11-D822-65C62844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A3951-0CB5-0093-F820-19BEEBF8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1" y="84964"/>
            <a:ext cx="10969943" cy="685800"/>
          </a:xfrm>
        </p:spPr>
        <p:txBody>
          <a:bodyPr/>
          <a:lstStyle/>
          <a:p>
            <a:r>
              <a:rPr lang="es-ES" sz="3550" dirty="0"/>
              <a:t>Vector </a:t>
            </a:r>
            <a:r>
              <a:rPr lang="es-ES" sz="3550" dirty="0" err="1"/>
              <a:t>Databases</a:t>
            </a:r>
            <a:endParaRPr lang="es-E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065B5-95BD-6EF5-7537-33A95F900110}"/>
              </a:ext>
            </a:extLst>
          </p:cNvPr>
          <p:cNvSpPr txBox="1"/>
          <p:nvPr/>
        </p:nvSpPr>
        <p:spPr>
          <a:xfrm>
            <a:off x="257448" y="995647"/>
            <a:ext cx="886050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Stores high-dimensional vectors (embeddings) efficiently</a:t>
            </a:r>
            <a:endParaRPr lang="es-ES">
              <a:solidFill>
                <a:schemeClr val="bg1"/>
              </a:solidFill>
              <a:latin typeface="CiscoSansTT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Enables millisecond-latency k-NN similarity search at scale</a:t>
            </a:r>
            <a:endParaRPr lang="en-US">
              <a:solidFill>
                <a:schemeClr val="bg1"/>
              </a:solidFill>
              <a:latin typeface="CiscoSansTT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Adds durability, CRUD ops, auth, metadata filtering to vector indexing</a:t>
            </a:r>
            <a:endParaRPr lang="en-US">
              <a:solidFill>
                <a:schemeClr val="bg1"/>
              </a:solidFill>
              <a:latin typeface="CiscoSansTT Ligh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Core component of modern semantic AI and RAG systems</a:t>
            </a:r>
            <a:endParaRPr lang="en-US" dirty="0">
              <a:solidFill>
                <a:schemeClr val="bg1"/>
              </a:solidFill>
              <a:latin typeface="CiscoSansTT 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75569"/>
              </a:solidFill>
              <a:latin typeface="CiscoSansTT ExtraLight"/>
              <a:cs typeface="CiscoSansTT ExtraLigh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475569"/>
              </a:solidFill>
              <a:latin typeface="CiscoSansTT ExtraLight"/>
              <a:cs typeface="Segoe UI"/>
            </a:endParaRPr>
          </a:p>
          <a:p>
            <a:endParaRPr lang="en-US" dirty="0">
              <a:solidFill>
                <a:srgbClr val="414244"/>
              </a:solidFill>
              <a:latin typeface="CiscoSansTT ExtraLight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293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B76E-5E12-D231-8845-1148748A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9580-A03B-DE70-AD0E-674E8058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2" y="2555006"/>
            <a:ext cx="2469714" cy="685800"/>
          </a:xfrm>
        </p:spPr>
        <p:txBody>
          <a:bodyPr/>
          <a:lstStyle/>
          <a:p>
            <a:r>
              <a:rPr lang="es-ES" sz="3550" dirty="0"/>
              <a:t>Vector </a:t>
            </a:r>
            <a:r>
              <a:rPr lang="es-ES" sz="3550"/>
              <a:t>DB</a:t>
            </a:r>
            <a:endParaRPr lang="es-E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76B4D-B78A-43F8-5330-CF566A5070F2}"/>
              </a:ext>
            </a:extLst>
          </p:cNvPr>
          <p:cNvSpPr txBox="1"/>
          <p:nvPr/>
        </p:nvSpPr>
        <p:spPr>
          <a:xfrm>
            <a:off x="54139" y="3281647"/>
            <a:ext cx="45619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Semantic: "cat" ≈ "feline" by meaning</a:t>
            </a:r>
            <a:endParaRPr lang="es-ES" dirty="0">
              <a:solidFill>
                <a:schemeClr val="bg1"/>
              </a:solidFill>
              <a:latin typeface="CiscoSansTT Light"/>
              <a:cs typeface="Arial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B8AAE85-3444-5003-B240-C3D2304A583C}"/>
              </a:ext>
            </a:extLst>
          </p:cNvPr>
          <p:cNvSpPr txBox="1">
            <a:spLocks/>
          </p:cNvSpPr>
          <p:nvPr/>
        </p:nvSpPr>
        <p:spPr>
          <a:xfrm>
            <a:off x="6925373" y="2552423"/>
            <a:ext cx="5219218" cy="695486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599" b="0" i="0" u="none" kern="120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412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8824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236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7647" algn="l" defTabSz="912002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6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s-ES" sz="3550" dirty="0" err="1">
                <a:cs typeface="CiscoSansTT ExtraLight"/>
              </a:rPr>
              <a:t>Keyword</a:t>
            </a:r>
            <a:r>
              <a:rPr lang="es-ES" sz="3550" dirty="0">
                <a:cs typeface="CiscoSansTT ExtraLight"/>
              </a:rPr>
              <a:t> </a:t>
            </a:r>
            <a:r>
              <a:rPr lang="es-ES" sz="3550" dirty="0" err="1">
                <a:cs typeface="CiscoSansTT ExtraLight"/>
              </a:rPr>
              <a:t>Search</a:t>
            </a:r>
            <a:r>
              <a:rPr lang="es-ES" sz="3550" dirty="0">
                <a:cs typeface="CiscoSansTT ExtraLight"/>
              </a:rPr>
              <a:t> (BM25)</a:t>
            </a:r>
            <a:endParaRPr lang="en-US" sz="355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575B087-AF0C-BB55-B24B-BD398BFC783B}"/>
              </a:ext>
            </a:extLst>
          </p:cNvPr>
          <p:cNvSpPr txBox="1"/>
          <p:nvPr/>
        </p:nvSpPr>
        <p:spPr>
          <a:xfrm>
            <a:off x="7586233" y="3281647"/>
            <a:ext cx="45619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Fast but literal: "cat" ≠ "feline"</a:t>
            </a:r>
            <a:endParaRPr lang="es-ES" dirty="0">
              <a:solidFill>
                <a:schemeClr val="bg1"/>
              </a:solidFill>
              <a:latin typeface="CiscoSansTT Light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513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FA54-57B0-503F-63BA-96287F06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2E720-7694-1E00-2280-DD1FB714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1" y="84964"/>
            <a:ext cx="10969943" cy="685800"/>
          </a:xfrm>
        </p:spPr>
        <p:txBody>
          <a:bodyPr/>
          <a:lstStyle/>
          <a:p>
            <a:r>
              <a:rPr lang="es-ES" sz="3550" dirty="0"/>
              <a:t>Vector </a:t>
            </a:r>
            <a:r>
              <a:rPr lang="es-ES" sz="3550" dirty="0" err="1"/>
              <a:t>Databases</a:t>
            </a:r>
            <a:endParaRPr lang="es-E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97E2-1295-4ECE-86E3-2F7D268633F8}"/>
              </a:ext>
            </a:extLst>
          </p:cNvPr>
          <p:cNvSpPr txBox="1"/>
          <p:nvPr/>
        </p:nvSpPr>
        <p:spPr>
          <a:xfrm>
            <a:off x="257448" y="995647"/>
            <a:ext cx="88605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[TODO]</a:t>
            </a:r>
            <a:endParaRPr lang="en-US" dirty="0">
              <a:solidFill>
                <a:schemeClr val="bg1"/>
              </a:solidFill>
              <a:latin typeface="CiscoSansTT Light"/>
              <a:cs typeface="Arial"/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Better and deeper presentation about the topics</a:t>
            </a:r>
            <a:endParaRPr lang="en-US" dirty="0">
              <a:solidFill>
                <a:schemeClr val="bg1"/>
              </a:solidFill>
              <a:latin typeface="CiscoSansT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881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54CE-8EAD-2F0E-B50A-61E6C9CC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08D4A-BBCC-D224-1E04-E8DF3458E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Full RAG Pipeline</a:t>
            </a:r>
            <a:endParaRPr lang="en-US" dirty="0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BE382A-FD5A-9B81-0CA4-75E22F0B6AB4}"/>
              </a:ext>
            </a:extLst>
          </p:cNvPr>
          <p:cNvGrpSpPr/>
          <p:nvPr/>
        </p:nvGrpSpPr>
        <p:grpSpPr>
          <a:xfrm>
            <a:off x="7085756" y="4201925"/>
            <a:ext cx="1160280" cy="1489680"/>
            <a:chOff x="7096773" y="4102773"/>
            <a:chExt cx="1160280" cy="1489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D48E13-387C-CE31-6274-11A54D9A0E47}"/>
                </a:ext>
              </a:extLst>
            </p:cNvPr>
            <p:cNvGrpSpPr/>
            <p:nvPr/>
          </p:nvGrpSpPr>
          <p:grpSpPr>
            <a:xfrm>
              <a:off x="7253013" y="4556733"/>
              <a:ext cx="598680" cy="1035720"/>
              <a:chOff x="7253013" y="4556733"/>
              <a:chExt cx="598680" cy="1035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7057DFC8-7AF4-EA0E-4CEE-7BBDFB692761}"/>
                      </a:ext>
                    </a:extLst>
                  </p14:cNvPr>
                  <p14:cNvContentPartPr/>
                  <p14:nvPr/>
                </p14:nvContentPartPr>
                <p14:xfrm>
                  <a:off x="7322853" y="4556733"/>
                  <a:ext cx="221040" cy="23760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7057DFC8-7AF4-EA0E-4CEE-7BBDFB69276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12053" y="4545933"/>
                    <a:ext cx="24228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CBF86FC9-8E5F-E479-B944-FD0916C1021D}"/>
                      </a:ext>
                    </a:extLst>
                  </p14:cNvPr>
                  <p14:cNvContentPartPr/>
                  <p14:nvPr/>
                </p14:nvContentPartPr>
                <p14:xfrm>
                  <a:off x="7538133" y="4578333"/>
                  <a:ext cx="221760" cy="20448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CBF86FC9-8E5F-E479-B944-FD0916C1021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27333" y="4567533"/>
                    <a:ext cx="24300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AFA978F-79AB-A434-E0BB-22A5D35AE0E9}"/>
                      </a:ext>
                    </a:extLst>
                  </p14:cNvPr>
                  <p14:cNvContentPartPr/>
                  <p14:nvPr/>
                </p14:nvContentPartPr>
                <p14:xfrm>
                  <a:off x="7455693" y="4662933"/>
                  <a:ext cx="56160" cy="568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9AFA978F-79AB-A434-E0BB-22A5D35AE0E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4962" y="4652064"/>
                    <a:ext cx="77265" cy="7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8DDF3C57-294B-E72D-AC42-4E35B5105FA7}"/>
                      </a:ext>
                    </a:extLst>
                  </p14:cNvPr>
                  <p14:cNvContentPartPr/>
                  <p14:nvPr/>
                </p14:nvContentPartPr>
                <p14:xfrm>
                  <a:off x="7575573" y="4661133"/>
                  <a:ext cx="5976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8DDF3C57-294B-E72D-AC42-4E35B5105FA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64773" y="4650333"/>
                    <a:ext cx="8100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E8004C9-F5BC-1B2F-0FF6-BA2126D774CA}"/>
                      </a:ext>
                    </a:extLst>
                  </p14:cNvPr>
                  <p14:cNvContentPartPr/>
                  <p14:nvPr/>
                </p14:nvContentPartPr>
                <p14:xfrm>
                  <a:off x="7274253" y="4748253"/>
                  <a:ext cx="527400" cy="38376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E8004C9-F5BC-1B2F-0FF6-BA2126D774C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63460" y="4737453"/>
                    <a:ext cx="548626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27F588B-3224-BA22-789B-B055123F63DF}"/>
                      </a:ext>
                    </a:extLst>
                  </p14:cNvPr>
                  <p14:cNvContentPartPr/>
                  <p14:nvPr/>
                </p14:nvContentPartPr>
                <p14:xfrm>
                  <a:off x="7435173" y="4981173"/>
                  <a:ext cx="218160" cy="1256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27F588B-3224-BA22-789B-B055123F63D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24355" y="4970373"/>
                    <a:ext cx="239435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14BDBE9-D65C-C671-442E-E51F13D9349B}"/>
                      </a:ext>
                    </a:extLst>
                  </p14:cNvPr>
                  <p14:cNvContentPartPr/>
                  <p14:nvPr/>
                </p14:nvContentPartPr>
                <p14:xfrm>
                  <a:off x="7253013" y="5116533"/>
                  <a:ext cx="158760" cy="42012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514BDBE9-D65C-C671-442E-E51F13D9349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42213" y="5105733"/>
                    <a:ext cx="1800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A569EF6C-52A1-B52E-A066-A6A94D5E60A5}"/>
                      </a:ext>
                    </a:extLst>
                  </p14:cNvPr>
                  <p14:cNvContentPartPr/>
                  <p14:nvPr/>
                </p14:nvContentPartPr>
                <p14:xfrm>
                  <a:off x="7716333" y="5123013"/>
                  <a:ext cx="135360" cy="40428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A569EF6C-52A1-B52E-A066-A6A94D5E60A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705533" y="5112213"/>
                    <a:ext cx="15660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D7BE74B-497C-8397-74F5-5664FC18B54D}"/>
                      </a:ext>
                    </a:extLst>
                  </p14:cNvPr>
                  <p14:cNvContentPartPr/>
                  <p14:nvPr/>
                </p14:nvContentPartPr>
                <p14:xfrm>
                  <a:off x="7409613" y="5402013"/>
                  <a:ext cx="137880" cy="1904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D7BE74B-497C-8397-74F5-5664FC18B54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98813" y="5391213"/>
                    <a:ext cx="159120" cy="211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8B838A-2B66-FB16-BF07-96C4111EE504}"/>
                    </a:ext>
                  </a:extLst>
                </p14:cNvPr>
                <p14:cNvContentPartPr/>
                <p14:nvPr/>
              </p14:nvContentPartPr>
              <p14:xfrm>
                <a:off x="7609413" y="5403813"/>
                <a:ext cx="135360" cy="157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8B838A-2B66-FB16-BF07-96C4111EE5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613" y="5393013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43E06C-65EA-D6DB-7AC4-DB7274DCFC61}"/>
                    </a:ext>
                  </a:extLst>
                </p14:cNvPr>
                <p14:cNvContentPartPr/>
                <p14:nvPr/>
              </p14:nvContentPartPr>
              <p14:xfrm>
                <a:off x="7880853" y="5256573"/>
                <a:ext cx="130320" cy="10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43E06C-65EA-D6DB-7AC4-DB7274DCFC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0053" y="5245773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20ABD7-C3EF-EE18-2A0C-65431341A26E}"/>
                    </a:ext>
                  </a:extLst>
                </p14:cNvPr>
                <p14:cNvContentPartPr/>
                <p14:nvPr/>
              </p14:nvContentPartPr>
              <p14:xfrm>
                <a:off x="7096773" y="5276373"/>
                <a:ext cx="137520" cy="138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20ABD7-C3EF-EE18-2A0C-65431341A2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6001" y="5265573"/>
                  <a:ext cx="158705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48E56B-DE40-B500-3F24-51972B79FC0B}"/>
                    </a:ext>
                  </a:extLst>
                </p14:cNvPr>
                <p14:cNvContentPartPr/>
                <p14:nvPr/>
              </p14:nvContentPartPr>
              <p14:xfrm>
                <a:off x="7924053" y="5352693"/>
                <a:ext cx="84600" cy="216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48E56B-DE40-B500-3F24-51972B79FC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13253" y="5341911"/>
                  <a:ext cx="105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8B8E49-CD34-E5A6-70CA-6F60C541A260}"/>
                    </a:ext>
                  </a:extLst>
                </p14:cNvPr>
                <p14:cNvContentPartPr/>
                <p14:nvPr/>
              </p14:nvContentPartPr>
              <p14:xfrm>
                <a:off x="7935933" y="4427853"/>
                <a:ext cx="191160" cy="829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8B8E49-CD34-E5A6-70CA-6F60C541A2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5113" y="4417053"/>
                  <a:ext cx="2124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BFFFC9-C2BF-FBA0-67C2-D543695691E3}"/>
                    </a:ext>
                  </a:extLst>
                </p14:cNvPr>
                <p14:cNvContentPartPr/>
                <p14:nvPr/>
              </p14:nvContentPartPr>
              <p14:xfrm>
                <a:off x="7902093" y="4102773"/>
                <a:ext cx="354960" cy="31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BFFFC9-C2BF-FBA0-67C2-D543695691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1293" y="4091973"/>
                  <a:ext cx="3762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72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15A2-A6CA-F1B8-1159-12DE7127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63BE1-E577-7A41-D9AE-2BF649E11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0321" y="3652167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Full RAG Pipeline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C7939-5DC8-9174-FA43-DD6867E16D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0593" y="2865980"/>
            <a:ext cx="9488181" cy="66967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Apply AI: RAG</a:t>
            </a:r>
          </a:p>
        </p:txBody>
      </p:sp>
    </p:spTree>
    <p:extLst>
      <p:ext uri="{BB962C8B-B14F-4D97-AF65-F5344CB8AC3E}">
        <p14:creationId xmlns:p14="http://schemas.microsoft.com/office/powerpoint/2010/main" val="472742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31F7-EB0C-0735-BDF8-984B7CA7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4B39DF5C-5764-2F8A-53D5-6253E25D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01" y="1365392"/>
            <a:ext cx="7610578" cy="411836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498BE4B-6F0F-BD8E-A3AA-38AC0EE4A925}"/>
              </a:ext>
            </a:extLst>
          </p:cNvPr>
          <p:cNvSpPr txBox="1"/>
          <p:nvPr/>
        </p:nvSpPr>
        <p:spPr>
          <a:xfrm>
            <a:off x="257448" y="827515"/>
            <a:ext cx="8860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Arial"/>
              </a:rPr>
              <a:t>The same functionality of an LLM to classify the user's question for each category</a:t>
            </a:r>
            <a:endParaRPr lang="en-US" dirty="0" err="1">
              <a:solidFill>
                <a:schemeClr val="bg1"/>
              </a:solidFill>
              <a:latin typeface="CiscoSansTT Light"/>
              <a:cs typeface="Arial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79E2717-C5AB-E6AB-63BC-E88C3D2F6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1" y="84964"/>
            <a:ext cx="10969943" cy="685800"/>
          </a:xfrm>
        </p:spPr>
        <p:txBody>
          <a:bodyPr/>
          <a:lstStyle/>
          <a:p>
            <a:r>
              <a:rPr lang="es-ES" sz="3550" dirty="0"/>
              <a:t>LLM as </a:t>
            </a:r>
            <a:r>
              <a:rPr lang="es-ES" sz="3550" dirty="0" err="1"/>
              <a:t>an</a:t>
            </a:r>
            <a:r>
              <a:rPr lang="es-ES" sz="3550" dirty="0"/>
              <a:t> </a:t>
            </a:r>
            <a:r>
              <a:rPr lang="es-ES" sz="3550" dirty="0" err="1"/>
              <a:t>Intent</a:t>
            </a:r>
            <a:r>
              <a:rPr lang="es-ES" sz="3550" dirty="0"/>
              <a:t> </a:t>
            </a:r>
            <a:r>
              <a:rPr lang="es-ES" sz="3550" dirty="0" err="1"/>
              <a:t>Classifier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867622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E72E-059E-EDAC-4B7A-6997DBEFE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D306C25-A5C9-BB10-3D3F-40869E2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35" y="2748523"/>
            <a:ext cx="3561049" cy="951270"/>
          </a:xfrm>
        </p:spPr>
        <p:txBody>
          <a:bodyPr/>
          <a:lstStyle/>
          <a:p>
            <a:r>
              <a:rPr lang="es-ES" sz="3550" dirty="0" err="1"/>
              <a:t>Router</a:t>
            </a:r>
            <a:r>
              <a:rPr lang="es-ES" sz="3550" dirty="0"/>
              <a:t> (Switch)</a:t>
            </a:r>
            <a:br>
              <a:rPr lang="es-ES" sz="3550" dirty="0"/>
            </a:br>
            <a:r>
              <a:rPr lang="es-ES" sz="3550" dirty="0"/>
              <a:t>And </a:t>
            </a:r>
            <a:r>
              <a:rPr lang="es-ES" sz="3550" dirty="0" err="1"/>
              <a:t>Retrieval</a:t>
            </a:r>
            <a:endParaRPr lang="es-ES" dirty="0" err="1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FCA6F17D-DC20-ED7B-22FB-8E397FB5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6" y="557489"/>
            <a:ext cx="7412293" cy="57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5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7A69B-8FC1-CCE3-AA40-9AE0554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AF56393-18F5-F59B-E11D-EC7069BB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1" y="315039"/>
            <a:ext cx="5437614" cy="951270"/>
          </a:xfrm>
        </p:spPr>
        <p:txBody>
          <a:bodyPr/>
          <a:lstStyle/>
          <a:p>
            <a:r>
              <a:rPr lang="es-ES" sz="3550" dirty="0"/>
              <a:t>Response </a:t>
            </a:r>
            <a:r>
              <a:rPr lang="es-ES" sz="3550" dirty="0" err="1"/>
              <a:t>Generator</a:t>
            </a:r>
            <a:endParaRPr lang="es-ES" dirty="0" err="1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493FC7A-4803-8F90-8A62-5CB2508DBCEB}"/>
              </a:ext>
            </a:extLst>
          </p:cNvPr>
          <p:cNvSpPr txBox="1"/>
          <p:nvPr/>
        </p:nvSpPr>
        <p:spPr>
          <a:xfrm>
            <a:off x="514148" y="1128382"/>
            <a:ext cx="886050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Use an LLM to generate a response based on the retrieved context.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The generator might use specialized prompt that: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- Acts as the Official HR &amp; IT Assistant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- Answers based ONLY on the provided context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- Cites sources at the end of the answer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- Refuses to invent information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- Follows safety guidelines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latin typeface="CiscoSansT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08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F3CF-7E25-4E58-C226-36AFA5E2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2E92-DFA7-27E1-02EF-C8490463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LLM Studio RAG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EB632687-2723-AAD1-1EA3-756A065AA181}"/>
              </a:ext>
            </a:extLst>
          </p:cNvPr>
          <p:cNvSpPr txBox="1"/>
          <p:nvPr/>
        </p:nvSpPr>
        <p:spPr>
          <a:xfrm>
            <a:off x="609440" y="1215852"/>
            <a:ext cx="817874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Not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a true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Retrieval-Augmented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Generation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pipeline</a:t>
            </a:r>
            <a:endParaRPr lang="es-ES">
              <a:solidFill>
                <a:schemeClr val="bg1"/>
              </a:solidFill>
              <a:latin typeface="CiscoSansTT ExtraLight"/>
            </a:endParaRPr>
          </a:p>
          <a:p>
            <a:endParaRPr lang="es-CO">
              <a:solidFill>
                <a:schemeClr val="bg1"/>
              </a:solidFill>
              <a:latin typeface="CiscoSansTT ExtraLight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Simple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context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injection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: PDF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loaded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into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LLM's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context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window</a:t>
            </a:r>
            <a:endParaRPr lang="es-CO">
              <a:solidFill>
                <a:schemeClr val="bg1"/>
              </a:solidFill>
              <a:latin typeface="CiscoSansTT ExtraLight"/>
            </a:endParaRPr>
          </a:p>
          <a:p>
            <a:endParaRPr lang="es-CO">
              <a:solidFill>
                <a:schemeClr val="bg1"/>
              </a:solidFill>
              <a:latin typeface="CiscoSansTT ExtraLight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No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semantic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search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, no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chunking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strategy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, no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retriever</a:t>
            </a:r>
            <a:endParaRPr lang="es-CO">
              <a:solidFill>
                <a:schemeClr val="bg1"/>
              </a:solidFill>
              <a:latin typeface="CiscoSansTT ExtraLight"/>
            </a:endParaRPr>
          </a:p>
          <a:p>
            <a:endParaRPr lang="es-CO">
              <a:solidFill>
                <a:schemeClr val="bg1"/>
              </a:solidFill>
              <a:latin typeface="CiscoSansTT ExtraLight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Model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still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has full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pre-trained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knowledge</a:t>
            </a:r>
            <a:endParaRPr lang="es-CO">
              <a:solidFill>
                <a:schemeClr val="bg1"/>
              </a:solidFill>
              <a:latin typeface="CiscoSansTT ExtraLight"/>
            </a:endParaRPr>
          </a:p>
          <a:p>
            <a:endParaRPr lang="es-CO">
              <a:solidFill>
                <a:schemeClr val="bg1"/>
              </a:solidFill>
              <a:latin typeface="CiscoSansTT ExtraLight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Works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well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for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small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docs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;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breaks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for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large</a:t>
            </a:r>
            <a:r>
              <a:rPr lang="es-CO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 </a:t>
            </a:r>
            <a:r>
              <a:rPr lang="es-CO" err="1">
                <a:solidFill>
                  <a:schemeClr val="bg1"/>
                </a:solidFill>
                <a:latin typeface="CiscoSansTT ExtraLight"/>
                <a:ea typeface="ＭＳ Ｐゴシック"/>
                <a:cs typeface="Arial"/>
              </a:rPr>
              <a:t>ones</a:t>
            </a:r>
            <a:endParaRPr lang="es-CO" err="1">
              <a:solidFill>
                <a:schemeClr val="bg1"/>
              </a:solidFill>
              <a:latin typeface="CiscoSansTT ExtraLight"/>
            </a:endParaRPr>
          </a:p>
          <a:p>
            <a:endParaRPr lang="es-CO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7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29826-2239-D6C3-589E-A97C9D651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F39E0530-19DD-3EEF-5A36-24F36B2E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41" y="309716"/>
            <a:ext cx="6889779" cy="5123591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13386957-97E1-15EB-8958-0D2CBEA5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80" y="1500925"/>
            <a:ext cx="5594474" cy="4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7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F909-BE17-DC00-ACB8-B4C9DA2F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4D285F26-05B6-AC62-DF36-C84D5E51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1" y="315039"/>
            <a:ext cx="5437614" cy="951270"/>
          </a:xfrm>
        </p:spPr>
        <p:txBody>
          <a:bodyPr/>
          <a:lstStyle/>
          <a:p>
            <a:r>
              <a:rPr lang="es-ES" sz="3550" dirty="0"/>
              <a:t>Complete RAG Pipeline </a:t>
            </a:r>
            <a:endParaRPr lang="es-E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5723FAA-CD95-D7DC-4FC3-FE92E1F93118}"/>
              </a:ext>
            </a:extLst>
          </p:cNvPr>
          <p:cNvSpPr txBox="1"/>
          <p:nvPr/>
        </p:nvSpPr>
        <p:spPr>
          <a:xfrm>
            <a:off x="514148" y="1128382"/>
            <a:ext cx="886050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scoSansTT Light"/>
                <a:ea typeface="ＭＳ Ｐゴシック"/>
                <a:cs typeface="CiscoSansTT Light"/>
              </a:rPr>
              <a:t>Combine all steps into a function that executes the complete flow.</a:t>
            </a:r>
            <a:endParaRPr lang="es-ES" dirty="0"/>
          </a:p>
          <a:p>
            <a:endParaRPr lang="en-US" dirty="0">
              <a:solidFill>
                <a:schemeClr val="bg1"/>
              </a:solidFill>
              <a:latin typeface="CiscoSansTT Light"/>
              <a:cs typeface="CiscoSansTT Light"/>
            </a:endParaRPr>
          </a:p>
          <a:p>
            <a:endParaRPr lang="en-US" dirty="0">
              <a:solidFill>
                <a:schemeClr val="bg1"/>
              </a:solidFill>
              <a:latin typeface="CiscoSansTT Light"/>
              <a:cs typeface="Arial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78E57765-7B55-5439-0811-EEA27407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35" y="1589415"/>
            <a:ext cx="6568164" cy="48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999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F4F2-2193-4149-E5AD-25D48657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A529A9C-A3A3-1003-966C-76BCABC5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1" y="315039"/>
            <a:ext cx="5437614" cy="951270"/>
          </a:xfrm>
        </p:spPr>
        <p:txBody>
          <a:bodyPr/>
          <a:lstStyle/>
          <a:p>
            <a:r>
              <a:rPr lang="es-ES" sz="3550" dirty="0"/>
              <a:t>Test </a:t>
            </a:r>
            <a:r>
              <a:rPr lang="es-ES" sz="3550" dirty="0" err="1"/>
              <a:t>Your</a:t>
            </a:r>
            <a:r>
              <a:rPr lang="es-ES" sz="3550" dirty="0"/>
              <a:t> </a:t>
            </a:r>
            <a:r>
              <a:rPr lang="es-ES" sz="3550" dirty="0" err="1"/>
              <a:t>Own</a:t>
            </a:r>
            <a:r>
              <a:rPr lang="es-ES" sz="3550" dirty="0"/>
              <a:t> </a:t>
            </a:r>
            <a:r>
              <a:rPr lang="es-ES" sz="3550" dirty="0" err="1"/>
              <a:t>Question</a:t>
            </a:r>
            <a:endParaRPr lang="es-ES" dirty="0" err="1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EF7A022B-3EAF-676B-1F0D-9352C3C4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245" y="1203468"/>
            <a:ext cx="8073693" cy="49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6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A77-95B6-547D-BE54-5E93D424F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Use the hero palette colors as much as possible. </a:t>
            </a:r>
          </a:p>
          <a:p>
            <a:r>
              <a:rPr lang="en-US"/>
              <a:t>Accent colors should only be used to call attention to important details, such as in a chart.</a:t>
            </a:r>
          </a:p>
        </p:txBody>
      </p:sp>
      <p:sp>
        <p:nvSpPr>
          <p:cNvPr id="74" name="Title 7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Color palette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5927AE-6B46-6CCD-2726-C5CED8FDA746}"/>
              </a:ext>
            </a:extLst>
          </p:cNvPr>
          <p:cNvSpPr txBox="1"/>
          <p:nvPr/>
        </p:nvSpPr>
        <p:spPr>
          <a:xfrm>
            <a:off x="6158521" y="430181"/>
            <a:ext cx="1464187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D274D"/>
                </a:solidFill>
              </a:rPr>
              <a:t>Primary colors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1A0783A-0D74-7242-FB62-D5A220707B4D}"/>
              </a:ext>
            </a:extLst>
          </p:cNvPr>
          <p:cNvSpPr/>
          <p:nvPr/>
        </p:nvSpPr>
        <p:spPr>
          <a:xfrm>
            <a:off x="6284279" y="925890"/>
            <a:ext cx="956604" cy="956604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627205C-B43F-257F-A37D-ADF05E603499}"/>
              </a:ext>
            </a:extLst>
          </p:cNvPr>
          <p:cNvSpPr/>
          <p:nvPr/>
        </p:nvSpPr>
        <p:spPr>
          <a:xfrm>
            <a:off x="7366676" y="993929"/>
            <a:ext cx="1605150" cy="82052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sz="16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Sky Blue</a:t>
            </a:r>
          </a:p>
          <a:p>
            <a:pPr>
              <a:spcBef>
                <a:spcPts val="400"/>
              </a:spcBef>
            </a:pPr>
            <a: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RGB 0 188 235</a:t>
            </a:r>
            <a:b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HEX  00BCEB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4D193B5-750A-AB1A-2F3C-B8ED3BA0CF4E}"/>
              </a:ext>
            </a:extLst>
          </p:cNvPr>
          <p:cNvSpPr/>
          <p:nvPr/>
        </p:nvSpPr>
        <p:spPr>
          <a:xfrm>
            <a:off x="8996923" y="925890"/>
            <a:ext cx="956603" cy="95660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B7FE8E-DB42-B5D8-79C6-42F03AA4C653}"/>
              </a:ext>
            </a:extLst>
          </p:cNvPr>
          <p:cNvSpPr/>
          <p:nvPr/>
        </p:nvSpPr>
        <p:spPr>
          <a:xfrm>
            <a:off x="10072426" y="993929"/>
            <a:ext cx="1396157" cy="82052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sz="16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Midnight Blue</a:t>
            </a:r>
          </a:p>
          <a:p>
            <a:pPr>
              <a:spcBef>
                <a:spcPts val="400"/>
              </a:spcBef>
            </a:pPr>
            <a: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RGB 13 39 77</a:t>
            </a:r>
            <a:b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400">
                <a:solidFill>
                  <a:srgbClr val="0D274D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HEX  0D274D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B99712-0DE6-54DC-98EA-AA31C5ACE3B3}"/>
              </a:ext>
            </a:extLst>
          </p:cNvPr>
          <p:cNvSpPr txBox="1"/>
          <p:nvPr/>
        </p:nvSpPr>
        <p:spPr>
          <a:xfrm>
            <a:off x="6158522" y="2284309"/>
            <a:ext cx="1727395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D274D"/>
                </a:solidFill>
              </a:rPr>
              <a:t>Secondary colors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62D7253-7ABE-37AF-5AC4-36936089F307}"/>
              </a:ext>
            </a:extLst>
          </p:cNvPr>
          <p:cNvCxnSpPr>
            <a:cxnSpLocks/>
          </p:cNvCxnSpPr>
          <p:nvPr/>
        </p:nvCxnSpPr>
        <p:spPr>
          <a:xfrm>
            <a:off x="6158520" y="2125918"/>
            <a:ext cx="5302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B0E37C1-84C3-62EF-F988-2319BDAA8ED6}"/>
              </a:ext>
            </a:extLst>
          </p:cNvPr>
          <p:cNvSpPr/>
          <p:nvPr/>
        </p:nvSpPr>
        <p:spPr>
          <a:xfrm>
            <a:off x="8994563" y="2755452"/>
            <a:ext cx="651442" cy="651442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7A5277-200C-659E-A197-9CF3BEB1F298}"/>
              </a:ext>
            </a:extLst>
          </p:cNvPr>
          <p:cNvSpPr/>
          <p:nvPr/>
        </p:nvSpPr>
        <p:spPr>
          <a:xfrm>
            <a:off x="9015337" y="3458581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Orange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RGB  251  171  44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HEX  FBAB2C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557E57C-6627-88AD-52F2-83DF795696DD}"/>
              </a:ext>
            </a:extLst>
          </p:cNvPr>
          <p:cNvSpPr/>
          <p:nvPr/>
        </p:nvSpPr>
        <p:spPr>
          <a:xfrm>
            <a:off x="10349706" y="2755452"/>
            <a:ext cx="651441" cy="6514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F89C1-3B8F-4D79-902A-B8B7C50BDF1D}"/>
              </a:ext>
            </a:extLst>
          </p:cNvPr>
          <p:cNvSpPr/>
          <p:nvPr/>
        </p:nvSpPr>
        <p:spPr>
          <a:xfrm>
            <a:off x="10349705" y="3442593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Red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RGB  227  36  27 </a:t>
            </a:r>
          </a:p>
          <a:p>
            <a:pPr lvl="0"/>
            <a:r>
              <a:rPr lang="en-US" sz="1100">
                <a:solidFill>
                  <a:srgbClr val="0D274D"/>
                </a:solidFill>
              </a:rPr>
              <a:t>HEX  E3241B </a:t>
            </a:r>
            <a:endParaRPr lang="en-US" sz="1400">
              <a:solidFill>
                <a:srgbClr val="0D274D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33C17EE-2B7C-B265-B2CF-69DCF06C7EC6}"/>
              </a:ext>
            </a:extLst>
          </p:cNvPr>
          <p:cNvSpPr/>
          <p:nvPr/>
        </p:nvSpPr>
        <p:spPr>
          <a:xfrm>
            <a:off x="6284279" y="4937882"/>
            <a:ext cx="651442" cy="651442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24"/>
            <a:endParaRPr lang="en-US" sz="1799" kern="0">
              <a:latin typeface="CiscoSansTT ExtraLight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49C828-F209-CEB3-A888-4603404987C1}"/>
              </a:ext>
            </a:extLst>
          </p:cNvPr>
          <p:cNvSpPr/>
          <p:nvPr/>
        </p:nvSpPr>
        <p:spPr>
          <a:xfrm>
            <a:off x="6284278" y="5641631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Dark Gray </a:t>
            </a:r>
          </a:p>
          <a:p>
            <a:pPr lvl="0"/>
            <a:r>
              <a:rPr lang="en-US" sz="1100">
                <a:solidFill>
                  <a:srgbClr val="0D274D"/>
                </a:solidFill>
              </a:rPr>
              <a:t>RGB  65  67  68</a:t>
            </a:r>
          </a:p>
          <a:p>
            <a:pPr lvl="0"/>
            <a:r>
              <a:rPr lang="en-US" sz="1100">
                <a:solidFill>
                  <a:srgbClr val="0D274D"/>
                </a:solidFill>
              </a:rPr>
              <a:t>HEX  414344  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D1ED9F6-BCE2-495D-006B-192B423B6A98}"/>
              </a:ext>
            </a:extLst>
          </p:cNvPr>
          <p:cNvSpPr/>
          <p:nvPr/>
        </p:nvSpPr>
        <p:spPr>
          <a:xfrm>
            <a:off x="7639421" y="4937882"/>
            <a:ext cx="651442" cy="6514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24"/>
            <a:endParaRPr lang="en-US" sz="1799" kern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570666C-13B1-1039-2F75-B52BCE1FB1E6}"/>
              </a:ext>
            </a:extLst>
          </p:cNvPr>
          <p:cNvSpPr/>
          <p:nvPr/>
        </p:nvSpPr>
        <p:spPr>
          <a:xfrm>
            <a:off x="7639420" y="5641631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Light Gray </a:t>
            </a:r>
          </a:p>
          <a:p>
            <a:pPr lvl="0"/>
            <a:r>
              <a:rPr lang="en-US" sz="1100">
                <a:solidFill>
                  <a:srgbClr val="0D274D"/>
                </a:solidFill>
              </a:rPr>
              <a:t>RGB  266  266 266</a:t>
            </a:r>
          </a:p>
          <a:p>
            <a:pPr lvl="0"/>
            <a:r>
              <a:rPr lang="en-US" sz="1100">
                <a:solidFill>
                  <a:srgbClr val="0D274D"/>
                </a:solidFill>
              </a:rPr>
              <a:t>HEX E2E2E2</a:t>
            </a:r>
            <a:endParaRPr lang="en-US" sz="1400">
              <a:solidFill>
                <a:srgbClr val="0D274D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9677832-0180-AE44-E44E-412BD8A8FDD6}"/>
              </a:ext>
            </a:extLst>
          </p:cNvPr>
          <p:cNvSpPr/>
          <p:nvPr/>
        </p:nvSpPr>
        <p:spPr>
          <a:xfrm>
            <a:off x="7639421" y="2755452"/>
            <a:ext cx="651442" cy="6514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C2D8A3C-DE88-2B65-D599-CE254EC996B5}"/>
              </a:ext>
            </a:extLst>
          </p:cNvPr>
          <p:cNvSpPr/>
          <p:nvPr/>
        </p:nvSpPr>
        <p:spPr>
          <a:xfrm>
            <a:off x="7680969" y="3458581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Green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RGB  116  191  75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HEX  74BF4B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198E72C-85BC-5304-33A2-BBF28E38DBCE}"/>
              </a:ext>
            </a:extLst>
          </p:cNvPr>
          <p:cNvSpPr/>
          <p:nvPr/>
        </p:nvSpPr>
        <p:spPr>
          <a:xfrm>
            <a:off x="6284279" y="2755452"/>
            <a:ext cx="651442" cy="651442"/>
          </a:xfrm>
          <a:prstGeom prst="ellipse">
            <a:avLst/>
          </a:prstGeom>
          <a:solidFill>
            <a:srgbClr val="0051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891F26-5625-6F7D-3304-607EEA6A663A}"/>
              </a:ext>
            </a:extLst>
          </p:cNvPr>
          <p:cNvSpPr/>
          <p:nvPr/>
        </p:nvSpPr>
        <p:spPr>
          <a:xfrm>
            <a:off x="6284278" y="3458582"/>
            <a:ext cx="1279827" cy="731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sz="1400">
                <a:solidFill>
                  <a:srgbClr val="0D274D"/>
                </a:solidFill>
              </a:rPr>
              <a:t>Medium Blue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RGB  0  81  175</a:t>
            </a:r>
          </a:p>
          <a:p>
            <a:pPr>
              <a:spcBef>
                <a:spcPts val="400"/>
              </a:spcBef>
            </a:pPr>
            <a:r>
              <a:rPr lang="en-US" sz="1100">
                <a:solidFill>
                  <a:srgbClr val="0D274D"/>
                </a:solidFill>
              </a:rPr>
              <a:t>HEX  0051AF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9F9C140-BAA6-4585-7E2F-CACC20CD0034}"/>
              </a:ext>
            </a:extLst>
          </p:cNvPr>
          <p:cNvSpPr txBox="1"/>
          <p:nvPr/>
        </p:nvSpPr>
        <p:spPr>
          <a:xfrm>
            <a:off x="6158522" y="4460976"/>
            <a:ext cx="1427327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D274D"/>
                </a:solidFill>
              </a:rPr>
              <a:t>Tertiary colors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08456C2-AC31-3677-A7DB-2D3C7CE51671}"/>
              </a:ext>
            </a:extLst>
          </p:cNvPr>
          <p:cNvCxnSpPr>
            <a:cxnSpLocks/>
          </p:cNvCxnSpPr>
          <p:nvPr/>
        </p:nvCxnSpPr>
        <p:spPr>
          <a:xfrm>
            <a:off x="6158520" y="4316471"/>
            <a:ext cx="5302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7E-333D-43D5-7716-8B7BC354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6B6D-6577-05DA-4145-1C486D1F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199600"/>
            <a:ext cx="10969943" cy="685800"/>
          </a:xfrm>
        </p:spPr>
        <p:txBody>
          <a:bodyPr/>
          <a:lstStyle/>
          <a:p>
            <a:r>
              <a:rPr lang="en-US" sz="3550"/>
              <a:t>No RAG Chat Session</a:t>
            </a:r>
            <a:endParaRPr lang="es-E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885240CF-B46D-3A22-F66B-8C634F27FEC8}"/>
              </a:ext>
            </a:extLst>
          </p:cNvPr>
          <p:cNvSpPr txBox="1"/>
          <p:nvPr/>
        </p:nvSpPr>
        <p:spPr>
          <a:xfrm>
            <a:off x="609440" y="1026735"/>
            <a:ext cx="381067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latin typeface="+mn-lt"/>
                <a:ea typeface="ＭＳ Ｐゴシック"/>
              </a:rPr>
              <a:t>Show </a:t>
            </a:r>
            <a:r>
              <a:rPr lang="es-CO" err="1">
                <a:latin typeface="+mn-lt"/>
                <a:ea typeface="ＭＳ Ｐゴシック"/>
              </a:rPr>
              <a:t>what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would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happen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if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you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ask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an</a:t>
            </a:r>
            <a:r>
              <a:rPr lang="es-CO">
                <a:latin typeface="+mn-lt"/>
                <a:ea typeface="ＭＳ Ｐゴシック"/>
              </a:rPr>
              <a:t> LLM a </a:t>
            </a:r>
            <a:r>
              <a:rPr lang="es-CO" err="1">
                <a:latin typeface="+mn-lt"/>
                <a:ea typeface="ＭＳ Ｐゴシック"/>
              </a:rPr>
              <a:t>question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when</a:t>
            </a:r>
            <a:r>
              <a:rPr lang="es-CO">
                <a:latin typeface="+mn-lt"/>
                <a:ea typeface="ＭＳ Ｐゴシック"/>
              </a:rPr>
              <a:t> he has no </a:t>
            </a:r>
            <a:r>
              <a:rPr lang="es-CO" err="1">
                <a:latin typeface="+mn-lt"/>
                <a:ea typeface="ＭＳ Ｐゴシック"/>
              </a:rPr>
              <a:t>context</a:t>
            </a:r>
            <a:r>
              <a:rPr lang="es-CO">
                <a:latin typeface="+mn-lt"/>
                <a:ea typeface="ＭＳ Ｐゴシック"/>
              </a:rPr>
              <a:t>.</a:t>
            </a:r>
            <a:br>
              <a:rPr lang="es-CO">
                <a:latin typeface="+mn-lt"/>
                <a:ea typeface="ＭＳ Ｐゴシック"/>
              </a:rPr>
            </a:br>
            <a:endParaRPr lang="es-CO">
              <a:latin typeface="+mn-lt"/>
              <a:ea typeface="ＭＳ Ｐゴシック"/>
            </a:endParaRPr>
          </a:p>
          <a:p>
            <a:r>
              <a:rPr lang="es-CO" err="1">
                <a:latin typeface="+mn-lt"/>
                <a:ea typeface="ＭＳ Ｐゴシック"/>
              </a:rPr>
              <a:t>The</a:t>
            </a:r>
            <a:r>
              <a:rPr lang="es-CO">
                <a:latin typeface="+mn-lt"/>
                <a:ea typeface="ＭＳ Ｐゴシック"/>
              </a:rPr>
              <a:t> LLM </a:t>
            </a:r>
            <a:r>
              <a:rPr lang="es-CO" err="1">
                <a:latin typeface="+mn-lt"/>
                <a:ea typeface="ＭＳ Ｐゴシック"/>
              </a:rPr>
              <a:t>halllucinates</a:t>
            </a:r>
            <a:r>
              <a:rPr lang="es-CO">
                <a:latin typeface="+mn-lt"/>
                <a:ea typeface="ＭＳ Ｐゴシック"/>
              </a:rPr>
              <a:t>, </a:t>
            </a:r>
            <a:r>
              <a:rPr lang="es-CO" err="1">
                <a:latin typeface="+mn-lt"/>
                <a:ea typeface="ＭＳ Ｐゴシック"/>
              </a:rPr>
              <a:t>inference</a:t>
            </a:r>
            <a:r>
              <a:rPr lang="es-CO">
                <a:latin typeface="+mn-lt"/>
                <a:ea typeface="ＭＳ Ｐゴシック"/>
              </a:rPr>
              <a:t>, use </a:t>
            </a:r>
            <a:r>
              <a:rPr lang="es-CO" err="1">
                <a:latin typeface="+mn-lt"/>
                <a:ea typeface="ＭＳ Ｐゴシック"/>
              </a:rPr>
              <a:t>external</a:t>
            </a:r>
            <a:r>
              <a:rPr lang="es-CO">
                <a:latin typeface="+mn-lt"/>
                <a:ea typeface="ＭＳ Ｐゴシック"/>
              </a:rPr>
              <a:t> </a:t>
            </a:r>
            <a:r>
              <a:rPr lang="es-CO" err="1">
                <a:latin typeface="+mn-lt"/>
                <a:ea typeface="ＭＳ Ｐゴシック"/>
              </a:rPr>
              <a:t>information</a:t>
            </a:r>
            <a:r>
              <a:rPr lang="es-CO">
                <a:latin typeface="+mn-lt"/>
                <a:ea typeface="ＭＳ Ｐゴシック"/>
              </a:rPr>
              <a:t>...? </a:t>
            </a:r>
          </a:p>
        </p:txBody>
      </p:sp>
      <p:pic>
        <p:nvPicPr>
          <p:cNvPr id="5" name="Imagen 4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09BDA529-D1A4-1E58-EF81-64EF552E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96" t="64" r="121" b="284"/>
          <a:stretch>
            <a:fillRect/>
          </a:stretch>
        </p:blipFill>
        <p:spPr>
          <a:xfrm>
            <a:off x="5175438" y="1435660"/>
            <a:ext cx="6794506" cy="32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AI Essentials theme ppt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 Essentials theme ppt" id="{548E14A6-7BD3-4A4A-A1EC-912469AB68DB}" vid="{5ECA1EF9-B527-8043-B1D7-FFDD0A6AAE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7ae401-bd17-41a5-97cb-ef653218410e" xsi:nil="true"/>
    <Hyperlink xmlns="6cf0ffbd-cd96-4ba4-bd4f-bd34e8409846">
      <Url xsi:nil="true"/>
      <Description xsi:nil="true"/>
    </Hyperlink>
    <Owner xmlns="6cf0ffbd-cd96-4ba4-bd4f-bd34e8409846">
      <UserInfo>
        <DisplayName/>
        <AccountId xsi:nil="true"/>
        <AccountType/>
      </UserInfo>
    </Owner>
    <lcf76f155ced4ddcb4097134ff3c332f xmlns="6cf0ffbd-cd96-4ba4-bd4f-bd34e840984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F9F34832A35489A19D5E200F54CC8" ma:contentTypeVersion="23" ma:contentTypeDescription="Create a new document." ma:contentTypeScope="" ma:versionID="16ae039ee6793a5863e71b98545a647e">
  <xsd:schema xmlns:xsd="http://www.w3.org/2001/XMLSchema" xmlns:xs="http://www.w3.org/2001/XMLSchema" xmlns:p="http://schemas.microsoft.com/office/2006/metadata/properties" xmlns:ns2="6cf0ffbd-cd96-4ba4-bd4f-bd34e8409846" xmlns:ns3="ef7ae401-bd17-41a5-97cb-ef653218410e" targetNamespace="http://schemas.microsoft.com/office/2006/metadata/properties" ma:root="true" ma:fieldsID="088717cc3a2f248e848e5e83836f14ff" ns2:_="" ns3:_="">
    <xsd:import namespace="6cf0ffbd-cd96-4ba4-bd4f-bd34e8409846"/>
    <xsd:import namespace="ef7ae401-bd17-41a5-97cb-ef65321841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Hyperlink" minOccurs="0"/>
                <xsd:element ref="ns2:MediaServiceObjectDetectorVersions" minOccurs="0"/>
                <xsd:element ref="ns2:Owner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f0ffbd-cd96-4ba4-bd4f-bd34e8409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Hyperlink" ma:index="23" nillable="true" ma:displayName="Hyperlink" ma:format="Hyperlink" ma:internalName="Hy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Owner" ma:index="25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7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ae401-bd17-41a5-97cb-ef65321841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efe5af-a435-4393-a14b-6f721e236a53}" ma:internalName="TaxCatchAll" ma:showField="CatchAllData" ma:web="ef7ae401-bd17-41a5-97cb-ef65321841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78E8CC-FB3B-48EF-A0DD-3E9FE990865B}">
  <ds:schemaRefs>
    <ds:schemaRef ds:uri="6cf0ffbd-cd96-4ba4-bd4f-bd34e8409846"/>
    <ds:schemaRef ds:uri="ef7ae401-bd17-41a5-97cb-ef65321841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78C996-616C-4E12-938D-1938F7390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F58855-8090-4A8B-BCCB-B870173C350F}">
  <ds:schemaRefs>
    <ds:schemaRef ds:uri="6cf0ffbd-cd96-4ba4-bd4f-bd34e8409846"/>
    <ds:schemaRef ds:uri="ef7ae401-bd17-41a5-97cb-ef65321841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c8f49a32-fde3-48a5-9266-b5b0972a22dc}" enabled="1" method="Privileged" siteId="{5ae1af62-9505-4097-a69a-c1553ef7840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AI Essentials theme ppt</Template>
  <Application>Microsoft Office PowerPoint</Application>
  <PresentationFormat>Personalizado</PresentationFormat>
  <Slides>83</Slides>
  <Notes>26</Notes>
  <HiddenSlides>1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4" baseType="lpstr">
      <vt:lpstr>AI Essentials theme ppt</vt:lpstr>
      <vt:lpstr>Presentación de PowerPoint</vt:lpstr>
      <vt:lpstr>RAG</vt:lpstr>
      <vt:lpstr>Presentación de PowerPoint</vt:lpstr>
      <vt:lpstr>Presentación de PowerPoint</vt:lpstr>
      <vt:lpstr>LLM Studio Configuration</vt:lpstr>
      <vt:lpstr>Presentación de PowerPoint</vt:lpstr>
      <vt:lpstr>Presentación de PowerPoint</vt:lpstr>
      <vt:lpstr>LLM Studio RAG</vt:lpstr>
      <vt:lpstr>No RAG Chat Session</vt:lpstr>
      <vt:lpstr>Attach Files</vt:lpstr>
      <vt:lpstr>Attach Files</vt:lpstr>
      <vt:lpstr>Prompt the LLM</vt:lpstr>
      <vt:lpstr>Adding New Rules</vt:lpstr>
      <vt:lpstr>Adding new rules</vt:lpstr>
      <vt:lpstr>Presentación de PowerPoint</vt:lpstr>
      <vt:lpstr>Presentación de PowerPoint</vt:lpstr>
      <vt:lpstr>LLM Studio RAG Limits</vt:lpstr>
      <vt:lpstr>LLM Studio RAG Limits</vt:lpstr>
      <vt:lpstr>How to fix it? </vt:lpstr>
      <vt:lpstr>Presentación de PowerPoint</vt:lpstr>
      <vt:lpstr>Presentación de PowerPoint</vt:lpstr>
      <vt:lpstr>Plan your build</vt:lpstr>
      <vt:lpstr>Hands-on RAG</vt:lpstr>
      <vt:lpstr>Hands-on RAG</vt:lpstr>
      <vt:lpstr>Hands-on RAG</vt:lpstr>
      <vt:lpstr>Hands-on RAG</vt:lpstr>
      <vt:lpstr>Presentación de PowerPoint</vt:lpstr>
      <vt:lpstr>Presentación de PowerPoint</vt:lpstr>
      <vt:lpstr>Creating a Data Set</vt:lpstr>
      <vt:lpstr>What is Chunking</vt:lpstr>
      <vt:lpstr>Chunk Size: Finding the Sweet Spot</vt:lpstr>
      <vt:lpstr>Trade-offs by Size</vt:lpstr>
      <vt:lpstr>Overlap: Preventing Context Loss</vt:lpstr>
      <vt:lpstr>Why Overlap Works</vt:lpstr>
      <vt:lpstr>How Recursive Splitting Works</vt:lpstr>
      <vt:lpstr>Ataching files</vt:lpstr>
      <vt:lpstr>Ataching files</vt:lpstr>
      <vt:lpstr>Presentación de PowerPoint</vt:lpstr>
      <vt:lpstr>Presentación de PowerPoint</vt:lpstr>
      <vt:lpstr>What is metadata</vt:lpstr>
      <vt:lpstr>Metadata Filtering in RAG Flow</vt:lpstr>
      <vt:lpstr>Metadata Filtering in RAG Flow</vt:lpstr>
      <vt:lpstr>Metadata Filtering in RAG Flow</vt:lpstr>
      <vt:lpstr>Metadata Filtering in RAG Flow</vt:lpstr>
      <vt:lpstr>Metadata Filtering in RAG Flow</vt:lpstr>
      <vt:lpstr>Metadata Retrieve </vt:lpstr>
      <vt:lpstr>Metadata Retrieve </vt:lpstr>
      <vt:lpstr>Presentación de PowerPoint</vt:lpstr>
      <vt:lpstr>Presentación de PowerPoint</vt:lpstr>
      <vt:lpstr>Prompting your agent </vt:lpstr>
      <vt:lpstr>Prompting your agent </vt:lpstr>
      <vt:lpstr>Prompting your agent </vt:lpstr>
      <vt:lpstr>System Prompt Used</vt:lpstr>
      <vt:lpstr>Prompting your agent </vt:lpstr>
      <vt:lpstr>Other Agent Config</vt:lpstr>
      <vt:lpstr>Last Component</vt:lpstr>
      <vt:lpstr>Presentación de PowerPoint</vt:lpstr>
      <vt:lpstr>Presentación de PowerPoint</vt:lpstr>
      <vt:lpstr>Test your Flow </vt:lpstr>
      <vt:lpstr>Presentación de PowerPoint</vt:lpstr>
      <vt:lpstr>Presentación de PowerPoint</vt:lpstr>
      <vt:lpstr>Install and configure your code system</vt:lpstr>
      <vt:lpstr>Presentación de PowerPoint</vt:lpstr>
      <vt:lpstr>Presentación de PowerPoint</vt:lpstr>
      <vt:lpstr>Import necessary libraries for our simple RAG system</vt:lpstr>
      <vt:lpstr>Prompt the LLM for build each block for you!</vt:lpstr>
      <vt:lpstr>Configure LLM Studio as your local LLM provider</vt:lpstr>
      <vt:lpstr>Load Knowledge Bases from PDFs</vt:lpstr>
      <vt:lpstr>Presentación de PowerPoint</vt:lpstr>
      <vt:lpstr>Presentación de PowerPoint</vt:lpstr>
      <vt:lpstr>Presentación de PowerPoint</vt:lpstr>
      <vt:lpstr>Vector Databases</vt:lpstr>
      <vt:lpstr>Vector DB</vt:lpstr>
      <vt:lpstr>Vector Databases</vt:lpstr>
      <vt:lpstr>Presentación de PowerPoint</vt:lpstr>
      <vt:lpstr>Presentación de PowerPoint</vt:lpstr>
      <vt:lpstr>LLM as an Intent Classifier</vt:lpstr>
      <vt:lpstr>Router (Switch) And Retrieval</vt:lpstr>
      <vt:lpstr>Response Generator</vt:lpstr>
      <vt:lpstr>Presentación de PowerPoint</vt:lpstr>
      <vt:lpstr>Complete RAG Pipeline </vt:lpstr>
      <vt:lpstr>Test Your Own Question</vt:lpstr>
      <vt:lpstr>Color palette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AIE c1 m1 l2 s1</dc:title>
  <dc:creator>Eddy Shyu (eshyu)</dc:creator>
  <cp:revision>498</cp:revision>
  <dcterms:created xsi:type="dcterms:W3CDTF">2024-07-09T18:50:05Z</dcterms:created>
  <dcterms:modified xsi:type="dcterms:W3CDTF">2025-12-27T17:34:12Z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2024-07-09T19:20:32Z</vt:lpwstr>
  </property>
  <property fmtid="{D5CDD505-2E9C-101B-9397-08002B2CF9AE}" pid="4" name="MSIP_Label_c8f49a32-fde3-48a5-9266-b5b0972a22dc_Method">
    <vt:lpwstr>Privileged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3cf447a9-3c80-4460-8ae8-77502f033837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Office Theme:19</vt:lpwstr>
  </property>
  <property fmtid="{D5CDD505-2E9C-101B-9397-08002B2CF9AE}" pid="10" name="ClassificationContentMarkingFooterText">
    <vt:lpwstr>Cisco Confidential</vt:lpwstr>
  </property>
  <property fmtid="{D5CDD505-2E9C-101B-9397-08002B2CF9AE}" pid="11" name="ContentTypeId">
    <vt:lpwstr>0x010100198F9F34832A35489A19D5E200F54CC8</vt:lpwstr>
  </property>
  <property fmtid="{D5CDD505-2E9C-101B-9397-08002B2CF9AE}" pid="12" name="MediaServiceImageTags">
    <vt:lpwstr/>
  </property>
</Properties>
</file>